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13.xml"/>
  <Override ContentType="application/vnd.openxmlformats-officedocument.presentationml.notesSlide+xml" PartName="/ppt/notesSlides/notesSlide21.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comments+xml" PartName="/ppt/comments/comment3.xml"/>
  <Override ContentType="application/vnd.openxmlformats-officedocument.presentationml.comments+xml" PartName="/ppt/comments/comment1.xml"/>
  <Override ContentType="application/vnd.openxmlformats-officedocument.presentationml.comments+xml" PartName="/ppt/comments/comment4.xml"/>
  <Override ContentType="application/vnd.openxmlformats-officedocument.presentationml.comments+xml" PartName="/ppt/comments/comment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commentAuthors+xml" PartName="/ppt/commentAuthor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7" name="Chirag Gupta"/>
  <p:cmAuthor clrIdx="1" id="1" initials="" lastIdx="7" name="Rohit Nai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FF899F52-2B1C-4FC3-B8B4-A49DE6E424FA}">
  <a:tblStyle styleId="{FF899F52-2B1C-4FC3-B8B4-A49DE6E424FA}" styleName="Table_0">
    <a:wholeTbl>
      <a:tcStyle>
        <a:tcBdr>
          <a:left>
            <a:ln cap="flat" w="9525">
              <a:solidFill>
                <a:srgbClr val="9E9E9E"/>
              </a:solidFill>
              <a:prstDash val="solid"/>
              <a:round/>
              <a:headEnd len="med" w="med" type="none"/>
              <a:tailEnd len="med" w="med" type="none"/>
            </a:ln>
          </a:left>
          <a:right>
            <a:ln cap="flat" w="9525">
              <a:solidFill>
                <a:srgbClr val="9E9E9E"/>
              </a:solidFill>
              <a:prstDash val="solid"/>
              <a:round/>
              <a:headEnd len="med" w="med" type="none"/>
              <a:tailEnd len="med" w="med" type="none"/>
            </a:ln>
          </a:right>
          <a:top>
            <a:ln cap="flat" w="9525">
              <a:solidFill>
                <a:srgbClr val="9E9E9E"/>
              </a:solidFill>
              <a:prstDash val="solid"/>
              <a:round/>
              <a:headEnd len="med" w="med" type="none"/>
              <a:tailEnd len="med" w="med" type="none"/>
            </a:ln>
          </a:top>
          <a:bottom>
            <a:ln cap="flat" w="9525">
              <a:solidFill>
                <a:srgbClr val="9E9E9E"/>
              </a:solidFill>
              <a:prstDash val="solid"/>
              <a:round/>
              <a:headEnd len="med" w="med" type="none"/>
              <a:tailEnd len="med" w="med" type="none"/>
            </a:ln>
          </a:bottom>
          <a:insideH>
            <a:ln cap="flat" w="9525">
              <a:solidFill>
                <a:srgbClr val="9E9E9E"/>
              </a:solidFill>
              <a:prstDash val="solid"/>
              <a:round/>
              <a:headEnd len="med" w="med" type="none"/>
              <a:tailEnd len="med" w="med" type="none"/>
            </a:ln>
          </a:insideH>
          <a:insideV>
            <a:ln cap="flat"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2" Type="http://schemas.openxmlformats.org/officeDocument/2006/relationships/slide" Target="slides/slide6.xml"/><Relationship Id="rId13" Type="http://schemas.openxmlformats.org/officeDocument/2006/relationships/slide" Target="slides/slide7.xml"/><Relationship Id="rId10" Type="http://schemas.openxmlformats.org/officeDocument/2006/relationships/slide" Target="slides/slide4.xml"/><Relationship Id="rId11" Type="http://schemas.openxmlformats.org/officeDocument/2006/relationships/slide" Target="slides/slide5.xml"/><Relationship Id="rId26" Type="http://schemas.openxmlformats.org/officeDocument/2006/relationships/slide" Target="slides/slide20.xml"/><Relationship Id="rId25" Type="http://schemas.openxmlformats.org/officeDocument/2006/relationships/slide" Target="slides/slide19.xml"/><Relationship Id="rId27" Type="http://schemas.openxmlformats.org/officeDocument/2006/relationships/slide" Target="slides/slide21.xml"/><Relationship Id="rId2" Type="http://schemas.openxmlformats.org/officeDocument/2006/relationships/presProps" Target="presProps.xml"/><Relationship Id="rId21" Type="http://schemas.openxmlformats.org/officeDocument/2006/relationships/slide" Target="slides/slide15.xml"/><Relationship Id="rId1" Type="http://schemas.openxmlformats.org/officeDocument/2006/relationships/theme" Target="theme/theme3.xml"/><Relationship Id="rId22" Type="http://schemas.openxmlformats.org/officeDocument/2006/relationships/slide" Target="slides/slide16.xml"/><Relationship Id="rId4" Type="http://schemas.openxmlformats.org/officeDocument/2006/relationships/commentAuthors" Target="commentAuthors.xml"/><Relationship Id="rId23" Type="http://schemas.openxmlformats.org/officeDocument/2006/relationships/slide" Target="slides/slide17.xml"/><Relationship Id="rId3" Type="http://schemas.openxmlformats.org/officeDocument/2006/relationships/tableStyles" Target="tableStyles.xml"/><Relationship Id="rId24" Type="http://schemas.openxmlformats.org/officeDocument/2006/relationships/slide" Target="slides/slide18.xml"/><Relationship Id="rId20" Type="http://schemas.openxmlformats.org/officeDocument/2006/relationships/slide" Target="slides/slide14.xml"/><Relationship Id="rId9"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Master" Target="slideMasters/slideMaster1.xml"/><Relationship Id="rId8" Type="http://schemas.openxmlformats.org/officeDocument/2006/relationships/slide" Target="slides/slide2.xml"/><Relationship Id="rId7"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Make this much simpler! Less words!</p:text>
  </p:cm>
  <p:cm authorId="1" idx="1">
    <p:pos x="6000" y="100"/>
    <p:text>Better?</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3">
    <p:pos x="6000" y="0"/>
    <p:text>Hi Chirag
How does it look?</p:text>
  </p:cm>
  <p:cm authorId="1" idx="4">
    <p:pos x="6000" y="100"/>
    <p:text>Content wise?</p:text>
  </p:cm>
  <p:cm authorId="0" idx="5">
    <p:pos x="6000" y="200"/>
    <p:text>Looking good - make sure all the gaps are filled</p:text>
  </p:cm>
  <p:cm authorId="0" idx="6">
    <p:pos x="6000" y="300"/>
    <p:text>And if you feel like "why do we even have this slide?" - just get rid of it and simplify</p:text>
  </p:cm>
  <p:cm authorId="1" idx="5">
    <p:pos x="6000" y="400"/>
    <p:text>Alright. We tried to make it as succinct as possible.</p:text>
  </p:cm>
  <p:cm authorId="1" idx="6">
    <p:pos x="6000" y="500"/>
    <p:text>Any specific suggestions or changes?</p:text>
  </p:cm>
  <p:cm authorId="0" idx="7">
    <p:pos x="6000" y="600"/>
    <p:text>Graph on Slide 4 - goes up and then down - typically you want to show up and to the right movement</p:text>
  </p:cm>
  <p:cm authorId="1" idx="7">
    <p:pos x="6000" y="700"/>
    <p:text>Yeah we need to make a distinction there. The first graph is a typical app growth graph, and the second is the type of growth we offer</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2">
    <p:pos x="6000" y="0"/>
    <p:text>Be more specific here on the 1st bullet or maybe just take it out</p:text>
  </p:cm>
  <p:cm authorId="1" idx="2">
    <p:pos x="6000" y="100"/>
    <p:text>I was wondering if you knew which exit strategy is most plausible. We were just exploring options.</p:text>
  </p:cm>
  <p:cm authorId="0" idx="3">
    <p:pos x="6000" y="200"/>
    <p:text>Sell to http://en.wikipedia.org/wiki/IAC_(company)</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4">
    <p:pos x="6000" y="0"/>
    <p:text>+rhtnair2016@gmail.com I changed the 2020 goal to 200M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1" name="Shape 10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lang="en" sz="1100">
                <a:solidFill>
                  <a:schemeClr val="dk1"/>
                </a:solidFill>
              </a:rPr>
              <a:t>Have everyone introduce themselves at the beginning of the presentation and then hand off microphone to the leader. Thank the TYE program, the mentors, and the venue and the audience for their support. Then begin.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79" name="Shape 17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9" name="Shape 18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200" u="none" cap="none" strike="noStrike">
              <a:solidFill>
                <a:schemeClr val="dk1"/>
              </a:solidFill>
              <a:latin typeface="Arial"/>
              <a:ea typeface="Arial"/>
              <a:cs typeface="Arial"/>
              <a:sym typeface="Arial"/>
            </a:endParaRPr>
          </a:p>
        </p:txBody>
      </p:sp>
      <p:sp>
        <p:nvSpPr>
          <p:cNvPr id="197" name="Shape 1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04" name="Shape 20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14" name="Shape 21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24" name="Shape 22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342900" lvl="0" marL="457200" marR="0" rtl="0" algn="l">
              <a:lnSpc>
                <a:spcPct val="200000"/>
              </a:lnSpc>
              <a:spcBef>
                <a:spcPts val="0"/>
              </a:spcBef>
              <a:buClr>
                <a:srgbClr val="0B5394"/>
              </a:buClr>
              <a:buSzPct val="100000"/>
              <a:buFont typeface="Arial"/>
              <a:buChar char="●"/>
            </a:pPr>
            <a:r>
              <a:rPr b="0" baseline="0" i="0" lang="en" sz="1800" u="none" cap="none" strike="noStrike">
                <a:solidFill>
                  <a:srgbClr val="0B5394"/>
                </a:solidFill>
                <a:latin typeface="Arial"/>
                <a:ea typeface="Arial"/>
                <a:cs typeface="Arial"/>
                <a:sym typeface="Arial"/>
              </a:rPr>
              <a:t>Target industries are the mobile industry/app industry</a:t>
            </a:r>
          </a:p>
          <a:p>
            <a:pPr indent="-342900" lvl="0" marL="457200" marR="0" rtl="0" algn="l">
              <a:lnSpc>
                <a:spcPct val="200000"/>
              </a:lnSpc>
              <a:spcBef>
                <a:spcPts val="0"/>
              </a:spcBef>
              <a:buClr>
                <a:srgbClr val="0B5394"/>
              </a:buClr>
              <a:buSzPct val="100000"/>
              <a:buFont typeface="Arial"/>
              <a:buChar char="●"/>
            </a:pPr>
            <a:r>
              <a:rPr b="0" baseline="0" i="0" lang="en" sz="1800" u="none" cap="none" strike="noStrike">
                <a:solidFill>
                  <a:srgbClr val="0B5394"/>
                </a:solidFill>
                <a:latin typeface="Arial"/>
                <a:ea typeface="Arial"/>
                <a:cs typeface="Arial"/>
                <a:sym typeface="Arial"/>
              </a:rPr>
              <a:t>Total available market is:Appstore, Google Play Store, and Windows</a:t>
            </a:r>
          </a:p>
          <a:p>
            <a:pPr indent="-342900" lvl="0" marL="457200" marR="0" rtl="0" algn="l">
              <a:lnSpc>
                <a:spcPct val="200000"/>
              </a:lnSpc>
              <a:spcBef>
                <a:spcPts val="0"/>
              </a:spcBef>
              <a:buClr>
                <a:srgbClr val="0B5394"/>
              </a:buClr>
              <a:buSzPct val="100000"/>
              <a:buFont typeface="Arial"/>
              <a:buChar char="●"/>
            </a:pPr>
            <a:r>
              <a:rPr b="0" baseline="0" i="0" lang="en" sz="1800" u="none" cap="none" strike="noStrike">
                <a:solidFill>
                  <a:srgbClr val="0B5394"/>
                </a:solidFill>
                <a:latin typeface="Arial"/>
                <a:ea typeface="Arial"/>
                <a:cs typeface="Arial"/>
                <a:sym typeface="Arial"/>
              </a:rPr>
              <a:t>Proprietary algorithm is at our advantage</a:t>
            </a:r>
          </a:p>
          <a:p>
            <a:pPr indent="-342900" lvl="0" marL="457200" marR="0" rtl="0" algn="l">
              <a:lnSpc>
                <a:spcPct val="200000"/>
              </a:lnSpc>
              <a:spcBef>
                <a:spcPts val="0"/>
              </a:spcBef>
              <a:buClr>
                <a:srgbClr val="0B5394"/>
              </a:buClr>
              <a:buSzPct val="100000"/>
              <a:buFont typeface="Arial"/>
              <a:buChar char="●"/>
            </a:pPr>
            <a:r>
              <a:rPr b="0" baseline="0" i="0" lang="en" sz="1800" u="none" cap="none" strike="noStrike">
                <a:solidFill>
                  <a:srgbClr val="0B5394"/>
                </a:solidFill>
                <a:latin typeface="Arial"/>
                <a:ea typeface="Arial"/>
                <a:cs typeface="Arial"/>
                <a:sym typeface="Arial"/>
              </a:rPr>
              <a:t>Main competition is BestAppFinder (100,000 downloads)</a:t>
            </a:r>
          </a:p>
          <a:p>
            <a:pPr indent="-342900" lvl="0" marL="457200" marR="0" rtl="0" algn="l">
              <a:lnSpc>
                <a:spcPct val="200000"/>
              </a:lnSpc>
              <a:spcBef>
                <a:spcPts val="0"/>
              </a:spcBef>
              <a:buClr>
                <a:srgbClr val="0B5394"/>
              </a:buClr>
              <a:buSzPct val="100000"/>
              <a:buFont typeface="Arial"/>
              <a:buChar char="●"/>
            </a:pPr>
            <a:r>
              <a:rPr b="0" baseline="0" i="0" lang="en" sz="1800" u="none" cap="none" strike="noStrike">
                <a:solidFill>
                  <a:srgbClr val="0B5394"/>
                </a:solidFill>
                <a:latin typeface="Arial"/>
                <a:ea typeface="Arial"/>
                <a:cs typeface="Arial"/>
                <a:sym typeface="Arial"/>
              </a:rPr>
              <a:t>Total audience is 5 million of which we plan to </a:t>
            </a:r>
          </a:p>
          <a:p>
            <a:pPr indent="457200" lvl="0" marL="0" marR="0" rtl="0" algn="l">
              <a:lnSpc>
                <a:spcPct val="200000"/>
              </a:lnSpc>
              <a:spcBef>
                <a:spcPts val="0"/>
              </a:spcBef>
              <a:buClr>
                <a:schemeClr val="dk1"/>
              </a:buClr>
              <a:buSzPct val="25000"/>
              <a:buFont typeface="Arial"/>
              <a:buNone/>
            </a:pPr>
            <a:r>
              <a:rPr b="0" baseline="0" i="0" lang="en" sz="1800" u="none" cap="none" strike="noStrike">
                <a:solidFill>
                  <a:srgbClr val="0B5394"/>
                </a:solidFill>
                <a:latin typeface="Arial"/>
                <a:ea typeface="Arial"/>
                <a:cs typeface="Arial"/>
                <a:sym typeface="Arial"/>
              </a:rPr>
              <a:t>reach 500,000 users</a:t>
            </a:r>
          </a:p>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31" name="Shape 23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baseline="0" i="0" lang="en" sz="1100" u="none" cap="none" strike="noStrike">
                <a:solidFill>
                  <a:schemeClr val="dk1"/>
                </a:solidFill>
                <a:latin typeface="Arial"/>
                <a:ea typeface="Arial"/>
                <a:cs typeface="Arial"/>
                <a:sym typeface="Arial"/>
              </a:rPr>
              <a:t>Give example of SMU student bodies, going to them and publicizing your app based on specific student interests for that university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38" name="Shape 23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46" name="Shape 24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53" name="Shape 25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200" u="none" cap="none" strike="noStrike">
              <a:solidFill>
                <a:schemeClr val="dk1"/>
              </a:solidFill>
              <a:latin typeface="Arial"/>
              <a:ea typeface="Arial"/>
              <a:cs typeface="Arial"/>
              <a:sym typeface="Arial"/>
            </a:endParaRPr>
          </a:p>
        </p:txBody>
      </p:sp>
      <p:sp>
        <p:nvSpPr>
          <p:cNvPr id="108" name="Shape 10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60" name="Shape 26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200" u="none" cap="none" strike="noStrike">
              <a:solidFill>
                <a:schemeClr val="dk1"/>
              </a:solidFill>
              <a:latin typeface="Arial"/>
              <a:ea typeface="Arial"/>
              <a:cs typeface="Arial"/>
              <a:sym typeface="Arial"/>
            </a:endParaRPr>
          </a:p>
        </p:txBody>
      </p:sp>
      <p:sp>
        <p:nvSpPr>
          <p:cNvPr id="283" name="Shape 2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2" name="Shape 12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lang="en" sz="1100">
                <a:solidFill>
                  <a:schemeClr val="dk1"/>
                </a:solidFill>
              </a:rPr>
              <a:t>Use a metaphor when explaining the value proposition. “Finding a good app is like a finding a good coffee shop - The big names always come up first and the younger independent ones are hard to find.” We want to fight for the little guys, who build amazing apps with rave reviews, but never get featured at the top of the app stores.”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baseline="0" i="0" lang="en" sz="1200" u="none" cap="none" strike="noStrike">
                <a:solidFill>
                  <a:schemeClr val="dk1"/>
                </a:solidFill>
                <a:latin typeface="Arial"/>
                <a:ea typeface="Arial"/>
                <a:cs typeface="Arial"/>
                <a:sym typeface="Arial"/>
              </a:rPr>
              <a:t>USE REAL NUMBERS + S</a:t>
            </a:r>
            <a:r>
              <a:rPr lang="en" sz="1200">
                <a:solidFill>
                  <a:schemeClr val="dk1"/>
                </a:solidFill>
              </a:rPr>
              <a:t>HOW UP AND TO THE RIGHT MOVEMENT</a:t>
            </a:r>
          </a:p>
        </p:txBody>
      </p:sp>
      <p:sp>
        <p:nvSpPr>
          <p:cNvPr id="130" name="Shape 13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8" name="Shape 13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baseline="0" i="0" lang="en" sz="1200" u="none" cap="none" strike="noStrike">
                <a:solidFill>
                  <a:schemeClr val="dk1"/>
                </a:solidFill>
                <a:latin typeface="Arial"/>
                <a:ea typeface="Arial"/>
                <a:cs typeface="Arial"/>
                <a:sym typeface="Arial"/>
              </a:rPr>
              <a:t>700K OF 1.2M APPS ARE DEAD: IN WHAT TIME FRAME, MENTION THAT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200" u="none" cap="none" strike="noStrike">
              <a:solidFill>
                <a:schemeClr val="dk1"/>
              </a:solidFill>
              <a:latin typeface="Arial"/>
              <a:ea typeface="Arial"/>
              <a:cs typeface="Arial"/>
              <a:sym typeface="Arial"/>
            </a:endParaRPr>
          </a:p>
        </p:txBody>
      </p:sp>
      <p:sp>
        <p:nvSpPr>
          <p:cNvPr id="145" name="Shape 14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7" name="Shape 15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200" u="none" cap="none" strike="noStrike">
              <a:solidFill>
                <a:schemeClr val="dk1"/>
              </a:solidFill>
              <a:latin typeface="Arial"/>
              <a:ea typeface="Arial"/>
              <a:cs typeface="Arial"/>
              <a:sym typeface="Arial"/>
            </a:endParaRPr>
          </a:p>
        </p:txBody>
      </p:sp>
      <p:sp>
        <p:nvSpPr>
          <p:cNvPr id="165" name="Shape 16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200" u="none" cap="none" strike="noStrike">
              <a:solidFill>
                <a:schemeClr val="dk1"/>
              </a:solidFill>
              <a:latin typeface="Arial"/>
              <a:ea typeface="Arial"/>
              <a:cs typeface="Arial"/>
              <a:sym typeface="Arial"/>
            </a:endParaRPr>
          </a:p>
        </p:txBody>
      </p:sp>
      <p:sp>
        <p:nvSpPr>
          <p:cNvPr id="172" name="Shape 17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0" name="Shape 60"/>
        <p:cNvGrpSpPr/>
        <p:nvPr/>
      </p:nvGrpSpPr>
      <p:grpSpPr>
        <a:xfrm>
          <a:off x="0" y="0"/>
          <a:ext cx="0" cy="0"/>
          <a:chOff x="0" y="0"/>
          <a:chExt cx="0" cy="0"/>
        </a:xfrm>
      </p:grpSpPr>
      <p:grpSp>
        <p:nvGrpSpPr>
          <p:cNvPr id="61" name="Shape 61"/>
          <p:cNvGrpSpPr/>
          <p:nvPr/>
        </p:nvGrpSpPr>
        <p:grpSpPr>
          <a:xfrm>
            <a:off x="-11" y="1000669"/>
            <a:ext cx="7314318" cy="3087222"/>
            <a:chOff x="-11" y="1378675"/>
            <a:chExt cx="7314318" cy="4116297"/>
          </a:xfrm>
        </p:grpSpPr>
        <p:sp>
          <p:nvSpPr>
            <p:cNvPr id="62" name="Shape 62"/>
            <p:cNvSpPr/>
            <p:nvPr/>
          </p:nvSpPr>
          <p:spPr>
            <a:xfrm flipH="1">
              <a:off x="-11" y="1378675"/>
              <a:ext cx="187800" cy="4116297"/>
            </a:xfrm>
            <a:prstGeom prst="rect">
              <a:avLst/>
            </a:prstGeom>
            <a:solidFill>
              <a:schemeClr val="accent2"/>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sp>
          <p:nvSpPr>
            <p:cNvPr id="63" name="Shape 63"/>
            <p:cNvSpPr/>
            <p:nvPr/>
          </p:nvSpPr>
          <p:spPr>
            <a:xfrm flipH="1">
              <a:off x="187807" y="1378675"/>
              <a:ext cx="7126499" cy="4116297"/>
            </a:xfrm>
            <a:prstGeom prst="rect">
              <a:avLst/>
            </a:prstGeom>
            <a:solidFill>
              <a:srgbClr val="0F243E"/>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grpSp>
      <p:sp>
        <p:nvSpPr>
          <p:cNvPr id="64" name="Shape 64"/>
          <p:cNvSpPr txBox="1"/>
          <p:nvPr>
            <p:ph type="ctrTitle"/>
          </p:nvPr>
        </p:nvSpPr>
        <p:spPr>
          <a:xfrm>
            <a:off x="685800" y="1699932"/>
            <a:ext cx="6400799" cy="1000499"/>
          </a:xfrm>
          <a:prstGeom prst="rect">
            <a:avLst/>
          </a:prstGeom>
          <a:noFill/>
          <a:ln>
            <a:noFill/>
          </a:ln>
        </p:spPr>
        <p:txBody>
          <a:bodyPr anchorCtr="0" anchor="b" bIns="91425" lIns="91425" rIns="91425" tIns="91425"/>
          <a:lstStyle>
            <a:lvl1pPr indent="0" marL="0" marR="0" rtl="0" algn="l">
              <a:lnSpc>
                <a:spcPct val="100000"/>
              </a:lnSpc>
              <a:spcBef>
                <a:spcPts val="0"/>
              </a:spcBef>
              <a:spcAft>
                <a:spcPts val="0"/>
              </a:spcAft>
              <a:buClr>
                <a:schemeClr val="lt1"/>
              </a:buClr>
              <a:buFont typeface="Arial"/>
              <a:buNone/>
              <a:defRPr/>
            </a:lvl1pPr>
            <a:lvl2pPr indent="0" marL="0" marR="0" rtl="0" algn="l">
              <a:lnSpc>
                <a:spcPct val="100000"/>
              </a:lnSpc>
              <a:spcBef>
                <a:spcPts val="0"/>
              </a:spcBef>
              <a:spcAft>
                <a:spcPts val="0"/>
              </a:spcAft>
              <a:buClr>
                <a:schemeClr val="lt1"/>
              </a:buClr>
              <a:buFont typeface="Arial"/>
              <a:buNone/>
              <a:defRPr/>
            </a:lvl2pPr>
            <a:lvl3pPr indent="0" marL="0" marR="0" rtl="0" algn="l">
              <a:spcBef>
                <a:spcPts val="0"/>
              </a:spcBef>
              <a:buClr>
                <a:schemeClr val="lt1"/>
              </a:buClr>
              <a:buFont typeface="Arial"/>
              <a:buNone/>
              <a:defRPr/>
            </a:lvl3pPr>
            <a:lvl4pPr indent="0" marL="0" marR="0" rtl="0" algn="l">
              <a:spcBef>
                <a:spcPts val="0"/>
              </a:spcBef>
              <a:buClr>
                <a:schemeClr val="lt1"/>
              </a:buClr>
              <a:buFont typeface="Arial"/>
              <a:buNone/>
              <a:defRPr/>
            </a:lvl4pPr>
            <a:lvl5pPr indent="0" marL="0" marR="0" rtl="0" algn="l">
              <a:spcBef>
                <a:spcPts val="0"/>
              </a:spcBef>
              <a:buClr>
                <a:schemeClr val="lt1"/>
              </a:buClr>
              <a:buFont typeface="Arial"/>
              <a:buNone/>
              <a:defRPr/>
            </a:lvl5pPr>
            <a:lvl6pPr indent="0" marL="0" marR="0" rtl="0" algn="l">
              <a:spcBef>
                <a:spcPts val="0"/>
              </a:spcBef>
              <a:buClr>
                <a:schemeClr val="lt1"/>
              </a:buClr>
              <a:buFont typeface="Arial"/>
              <a:buNone/>
              <a:defRPr/>
            </a:lvl6pPr>
            <a:lvl7pPr indent="0" marL="0" marR="0" rtl="0" algn="l">
              <a:spcBef>
                <a:spcPts val="0"/>
              </a:spcBef>
              <a:buClr>
                <a:schemeClr val="lt1"/>
              </a:buClr>
              <a:buFont typeface="Arial"/>
              <a:buNone/>
              <a:defRPr/>
            </a:lvl7pPr>
            <a:lvl8pPr indent="0" marL="0" marR="0" rtl="0" algn="l">
              <a:spcBef>
                <a:spcPts val="0"/>
              </a:spcBef>
              <a:buClr>
                <a:schemeClr val="lt1"/>
              </a:buClr>
              <a:buFont typeface="Arial"/>
              <a:buNone/>
              <a:defRPr/>
            </a:lvl8pPr>
            <a:lvl9pPr indent="0" marL="0" marR="0" rtl="0" algn="l">
              <a:spcBef>
                <a:spcPts val="0"/>
              </a:spcBef>
              <a:buClr>
                <a:schemeClr val="lt1"/>
              </a:buClr>
              <a:buFont typeface="Arial"/>
              <a:buNone/>
              <a:defRPr/>
            </a:lvl9pPr>
          </a:lstStyle>
          <a:p/>
        </p:txBody>
      </p:sp>
      <p:sp>
        <p:nvSpPr>
          <p:cNvPr id="65" name="Shape 65"/>
          <p:cNvSpPr txBox="1"/>
          <p:nvPr>
            <p:ph idx="1" type="subTitle"/>
          </p:nvPr>
        </p:nvSpPr>
        <p:spPr>
          <a:xfrm>
            <a:off x="685800" y="2700338"/>
            <a:ext cx="6400799" cy="67529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chemeClr val="lt1"/>
              </a:buClr>
              <a:buFont typeface="Arial"/>
              <a:buNone/>
              <a:defRPr/>
            </a:lvl1pPr>
            <a:lvl2pPr indent="0" marL="0" marR="0" rtl="0" algn="l">
              <a:lnSpc>
                <a:spcPct val="100000"/>
              </a:lnSpc>
              <a:spcBef>
                <a:spcPts val="0"/>
              </a:spcBef>
              <a:spcAft>
                <a:spcPts val="0"/>
              </a:spcAft>
              <a:buClr>
                <a:schemeClr val="lt1"/>
              </a:buClr>
              <a:buFont typeface="Arial"/>
              <a:buNone/>
              <a:defRPr/>
            </a:lvl2pPr>
            <a:lvl3pPr indent="0" marL="0" marR="0" rtl="0" algn="l">
              <a:lnSpc>
                <a:spcPct val="100000"/>
              </a:lnSpc>
              <a:spcBef>
                <a:spcPts val="0"/>
              </a:spcBef>
              <a:spcAft>
                <a:spcPts val="0"/>
              </a:spcAft>
              <a:buClr>
                <a:schemeClr val="lt1"/>
              </a:buClr>
              <a:buFont typeface="Arial"/>
              <a:buNone/>
              <a:defRPr/>
            </a:lvl3pPr>
            <a:lvl4pPr indent="0" marL="0" marR="0" rtl="0" algn="l">
              <a:lnSpc>
                <a:spcPct val="100000"/>
              </a:lnSpc>
              <a:spcBef>
                <a:spcPts val="0"/>
              </a:spcBef>
              <a:spcAft>
                <a:spcPts val="0"/>
              </a:spcAft>
              <a:buClr>
                <a:schemeClr val="lt1"/>
              </a:buClr>
              <a:buFont typeface="Arial"/>
              <a:buNone/>
              <a:defRPr/>
            </a:lvl4pPr>
            <a:lvl5pPr indent="0" marL="0" marR="0" rtl="0" algn="l">
              <a:lnSpc>
                <a:spcPct val="100000"/>
              </a:lnSpc>
              <a:spcBef>
                <a:spcPts val="0"/>
              </a:spcBef>
              <a:spcAft>
                <a:spcPts val="0"/>
              </a:spcAft>
              <a:buClr>
                <a:schemeClr val="lt1"/>
              </a:buClr>
              <a:buFont typeface="Arial"/>
              <a:buNone/>
              <a:defRPr/>
            </a:lvl5pPr>
            <a:lvl6pPr indent="0" marL="0" marR="0" rtl="0" algn="l">
              <a:lnSpc>
                <a:spcPct val="100000"/>
              </a:lnSpc>
              <a:spcBef>
                <a:spcPts val="0"/>
              </a:spcBef>
              <a:spcAft>
                <a:spcPts val="0"/>
              </a:spcAft>
              <a:buClr>
                <a:schemeClr val="lt1"/>
              </a:buClr>
              <a:buFont typeface="Arial"/>
              <a:buNone/>
              <a:defRPr/>
            </a:lvl6pPr>
            <a:lvl7pPr indent="0" marL="0" marR="0" rtl="0" algn="l">
              <a:lnSpc>
                <a:spcPct val="100000"/>
              </a:lnSpc>
              <a:spcBef>
                <a:spcPts val="0"/>
              </a:spcBef>
              <a:spcAft>
                <a:spcPts val="0"/>
              </a:spcAft>
              <a:buClr>
                <a:schemeClr val="lt1"/>
              </a:buClr>
              <a:buFont typeface="Arial"/>
              <a:buNone/>
              <a:defRPr/>
            </a:lvl7pPr>
            <a:lvl8pPr indent="0" marL="0" marR="0" rtl="0" algn="l">
              <a:lnSpc>
                <a:spcPct val="100000"/>
              </a:lnSpc>
              <a:spcBef>
                <a:spcPts val="0"/>
              </a:spcBef>
              <a:spcAft>
                <a:spcPts val="0"/>
              </a:spcAft>
              <a:buClr>
                <a:schemeClr val="lt1"/>
              </a:buClr>
              <a:buFont typeface="Arial"/>
              <a:buNone/>
              <a:defRPr/>
            </a:lvl8pPr>
            <a:lvl9pPr indent="0" marL="0" marR="0" rtl="0" algn="l">
              <a:lnSpc>
                <a:spcPct val="100000"/>
              </a:lnSpc>
              <a:spcBef>
                <a:spcPts val="0"/>
              </a:spcBef>
              <a:spcAft>
                <a:spcPts val="0"/>
              </a:spcAft>
              <a:buClr>
                <a:schemeClr val="lt1"/>
              </a:buClr>
              <a:buFont typeface="Arial"/>
              <a:buNone/>
              <a:defRPr/>
            </a:lvl9pPr>
          </a:lstStyle>
          <a:p/>
        </p:txBody>
      </p:sp>
      <p:sp>
        <p:nvSpPr>
          <p:cNvPr id="66" name="Shape 66"/>
          <p:cNvSpPr txBox="1"/>
          <p:nvPr>
            <p:ph idx="12" type="sldNum"/>
          </p:nvPr>
        </p:nvSpPr>
        <p:spPr>
          <a:xfrm>
            <a:off x="8425675" y="4622075"/>
            <a:ext cx="548699" cy="521400"/>
          </a:xfrm>
          <a:prstGeom prst="rect">
            <a:avLst/>
          </a:prstGeom>
          <a:noFill/>
          <a:ln>
            <a:noFill/>
          </a:ln>
        </p:spPr>
        <p:txBody>
          <a:bodyPr anchorCtr="0" anchor="ctr" bIns="91425" lIns="91425" rIns="91425" tIns="91425">
            <a:noAutofit/>
          </a:bodyPr>
          <a:lstStyle>
            <a:lvl1pPr indent="0" marL="0" marR="0" rtl="0" algn="r">
              <a:lnSpc>
                <a:spcPct val="100000"/>
              </a:lnSpc>
              <a:spcBef>
                <a:spcPts val="0"/>
              </a:spcBef>
              <a:spcAft>
                <a:spcPts val="0"/>
              </a:spcAft>
              <a:buNone/>
              <a:defRPr b="0" baseline="0" i="0" sz="1300" u="none" cap="none" strike="noStrike">
                <a:solidFill>
                  <a:schemeClr val="dk2"/>
                </a:solidFill>
                <a:latin typeface="Arial"/>
                <a:ea typeface="Arial"/>
                <a:cs typeface="Arial"/>
                <a:sym typeface="Arial"/>
              </a:defRPr>
            </a:lvl1pPr>
          </a:lstStyle>
          <a:p>
            <a:pPr indent="0" lvl="0" marL="0">
              <a:spcBef>
                <a:spcPts val="0"/>
              </a:spcBef>
              <a:buClr>
                <a:schemeClr val="dk2"/>
              </a:buClr>
              <a:buSzPct val="25000"/>
              <a:buFont typeface="Arial"/>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7" name="Shape 67"/>
        <p:cNvGrpSpPr/>
        <p:nvPr/>
      </p:nvGrpSpPr>
      <p:grpSpPr>
        <a:xfrm>
          <a:off x="0" y="0"/>
          <a:ext cx="0" cy="0"/>
          <a:chOff x="0" y="0"/>
          <a:chExt cx="0" cy="0"/>
        </a:xfrm>
      </p:grpSpPr>
      <p:grpSp>
        <p:nvGrpSpPr>
          <p:cNvPr id="68" name="Shape 68"/>
          <p:cNvGrpSpPr/>
          <p:nvPr/>
        </p:nvGrpSpPr>
        <p:grpSpPr>
          <a:xfrm>
            <a:off x="-13" y="-9140"/>
            <a:ext cx="8005726" cy="1209421"/>
            <a:chOff x="-13" y="-12187"/>
            <a:chExt cx="8005726" cy="1161900"/>
          </a:xfrm>
        </p:grpSpPr>
        <p:sp>
          <p:nvSpPr>
            <p:cNvPr id="69" name="Shape 69"/>
            <p:cNvSpPr/>
            <p:nvPr/>
          </p:nvSpPr>
          <p:spPr>
            <a:xfrm flipH="1">
              <a:off x="-13" y="-12187"/>
              <a:ext cx="187800" cy="1161900"/>
            </a:xfrm>
            <a:prstGeom prst="rect">
              <a:avLst/>
            </a:prstGeom>
            <a:solidFill>
              <a:srgbClr val="AB0101"/>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sp>
          <p:nvSpPr>
            <p:cNvPr id="70" name="Shape 70"/>
            <p:cNvSpPr/>
            <p:nvPr/>
          </p:nvSpPr>
          <p:spPr>
            <a:xfrm flipH="1">
              <a:off x="187714" y="-12187"/>
              <a:ext cx="7817999" cy="1161900"/>
            </a:xfrm>
            <a:prstGeom prst="rect">
              <a:avLst/>
            </a:prstGeom>
            <a:solidFill>
              <a:srgbClr val="0F243E"/>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grpSp>
      <p:sp>
        <p:nvSpPr>
          <p:cNvPr id="71" name="Shape 71"/>
          <p:cNvSpPr txBox="1"/>
          <p:nvPr>
            <p:ph type="title"/>
          </p:nvPr>
        </p:nvSpPr>
        <p:spPr>
          <a:xfrm>
            <a:off x="457200" y="101100"/>
            <a:ext cx="7315499" cy="1013999"/>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2" name="Shape 72"/>
          <p:cNvSpPr txBox="1"/>
          <p:nvPr>
            <p:ph idx="12" type="sldNum"/>
          </p:nvPr>
        </p:nvSpPr>
        <p:spPr>
          <a:xfrm>
            <a:off x="8425675" y="4622075"/>
            <a:ext cx="548699" cy="521400"/>
          </a:xfrm>
          <a:prstGeom prst="rect">
            <a:avLst/>
          </a:prstGeom>
          <a:noFill/>
          <a:ln>
            <a:noFill/>
          </a:ln>
        </p:spPr>
        <p:txBody>
          <a:bodyPr anchorCtr="0" anchor="ctr" bIns="91425" lIns="91425" rIns="91425" tIns="91425">
            <a:noAutofit/>
          </a:bodyPr>
          <a:lstStyle>
            <a:lvl1pPr indent="0" marL="0" marR="0" rtl="0" algn="r">
              <a:lnSpc>
                <a:spcPct val="100000"/>
              </a:lnSpc>
              <a:spcBef>
                <a:spcPts val="0"/>
              </a:spcBef>
              <a:spcAft>
                <a:spcPts val="0"/>
              </a:spcAft>
              <a:buNone/>
              <a:defRPr b="0" baseline="0" i="0" sz="1300" u="none" cap="none" strike="noStrike">
                <a:solidFill>
                  <a:schemeClr val="dk2"/>
                </a:solidFill>
                <a:latin typeface="Arial"/>
                <a:ea typeface="Arial"/>
                <a:cs typeface="Arial"/>
                <a:sym typeface="Arial"/>
              </a:defRPr>
            </a:lvl1pPr>
          </a:lstStyle>
          <a:p>
            <a:pPr indent="0" lvl="0" marL="0">
              <a:spcBef>
                <a:spcPts val="0"/>
              </a:spcBef>
              <a:buClr>
                <a:schemeClr val="dk2"/>
              </a:buClr>
              <a:buSzPct val="25000"/>
              <a:buFont typeface="Arial"/>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73" name="Shape 73"/>
        <p:cNvGrpSpPr/>
        <p:nvPr/>
      </p:nvGrpSpPr>
      <p:grpSpPr>
        <a:xfrm>
          <a:off x="0" y="0"/>
          <a:ext cx="0" cy="0"/>
          <a:chOff x="0" y="0"/>
          <a:chExt cx="0" cy="0"/>
        </a:xfrm>
      </p:grpSpPr>
      <p:grpSp>
        <p:nvGrpSpPr>
          <p:cNvPr id="74" name="Shape 74"/>
          <p:cNvGrpSpPr/>
          <p:nvPr/>
        </p:nvGrpSpPr>
        <p:grpSpPr>
          <a:xfrm>
            <a:off x="-13" y="-9140"/>
            <a:ext cx="8005726" cy="1209421"/>
            <a:chOff x="-13" y="-12187"/>
            <a:chExt cx="8005726" cy="1161900"/>
          </a:xfrm>
        </p:grpSpPr>
        <p:sp>
          <p:nvSpPr>
            <p:cNvPr id="75" name="Shape 75"/>
            <p:cNvSpPr/>
            <p:nvPr/>
          </p:nvSpPr>
          <p:spPr>
            <a:xfrm flipH="1">
              <a:off x="-13" y="-12187"/>
              <a:ext cx="187800" cy="1161900"/>
            </a:xfrm>
            <a:prstGeom prst="rect">
              <a:avLst/>
            </a:prstGeom>
            <a:solidFill>
              <a:schemeClr val="accent2"/>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sp>
          <p:nvSpPr>
            <p:cNvPr id="76" name="Shape 76"/>
            <p:cNvSpPr/>
            <p:nvPr/>
          </p:nvSpPr>
          <p:spPr>
            <a:xfrm flipH="1">
              <a:off x="187714" y="-12187"/>
              <a:ext cx="7817999" cy="1161900"/>
            </a:xfrm>
            <a:prstGeom prst="rect">
              <a:avLst/>
            </a:prstGeom>
            <a:solidFill>
              <a:srgbClr val="0F243E"/>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grpSp>
      <p:sp>
        <p:nvSpPr>
          <p:cNvPr id="77" name="Shape 77"/>
          <p:cNvSpPr txBox="1"/>
          <p:nvPr>
            <p:ph type="title"/>
          </p:nvPr>
        </p:nvSpPr>
        <p:spPr>
          <a:xfrm>
            <a:off x="457200" y="101100"/>
            <a:ext cx="7315499" cy="1013999"/>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8" name="Shape 78"/>
          <p:cNvSpPr txBox="1"/>
          <p:nvPr>
            <p:ph idx="1" type="body"/>
          </p:nvPr>
        </p:nvSpPr>
        <p:spPr>
          <a:xfrm>
            <a:off x="457200" y="1278516"/>
            <a:ext cx="8229600" cy="36303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9" name="Shape 79"/>
          <p:cNvSpPr txBox="1"/>
          <p:nvPr>
            <p:ph idx="12" type="sldNum"/>
          </p:nvPr>
        </p:nvSpPr>
        <p:spPr>
          <a:xfrm>
            <a:off x="8425675" y="4622075"/>
            <a:ext cx="548699" cy="521400"/>
          </a:xfrm>
          <a:prstGeom prst="rect">
            <a:avLst/>
          </a:prstGeom>
          <a:noFill/>
          <a:ln>
            <a:noFill/>
          </a:ln>
        </p:spPr>
        <p:txBody>
          <a:bodyPr anchorCtr="0" anchor="ctr" bIns="91425" lIns="91425" rIns="91425" tIns="91425">
            <a:noAutofit/>
          </a:bodyPr>
          <a:lstStyle>
            <a:lvl1pPr indent="0" marL="0" marR="0" rtl="0" algn="r">
              <a:lnSpc>
                <a:spcPct val="100000"/>
              </a:lnSpc>
              <a:spcBef>
                <a:spcPts val="0"/>
              </a:spcBef>
              <a:spcAft>
                <a:spcPts val="0"/>
              </a:spcAft>
              <a:buNone/>
              <a:defRPr b="0" baseline="0" i="0" sz="1300" u="none" cap="none" strike="noStrike">
                <a:solidFill>
                  <a:schemeClr val="dk2"/>
                </a:solidFill>
                <a:latin typeface="Arial"/>
                <a:ea typeface="Arial"/>
                <a:cs typeface="Arial"/>
                <a:sym typeface="Arial"/>
              </a:defRPr>
            </a:lvl1pPr>
          </a:lstStyle>
          <a:p>
            <a:pPr indent="0" lvl="0" marL="0">
              <a:spcBef>
                <a:spcPts val="0"/>
              </a:spcBef>
              <a:buClr>
                <a:schemeClr val="dk2"/>
              </a:buClr>
              <a:buSzPct val="25000"/>
              <a:buFont typeface="Arial"/>
              <a:buNone/>
            </a:pPr>
            <a:r>
              <a:rPr lang="en"/>
              <a:t>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80" name="Shape 80"/>
        <p:cNvGrpSpPr/>
        <p:nvPr/>
      </p:nvGrpSpPr>
      <p:grpSpPr>
        <a:xfrm>
          <a:off x="0" y="0"/>
          <a:ext cx="0" cy="0"/>
          <a:chOff x="0" y="0"/>
          <a:chExt cx="0" cy="0"/>
        </a:xfrm>
      </p:grpSpPr>
      <p:sp>
        <p:nvSpPr>
          <p:cNvPr id="81" name="Shape 81"/>
          <p:cNvSpPr txBox="1"/>
          <p:nvPr>
            <p:ph idx="1" type="body"/>
          </p:nvPr>
        </p:nvSpPr>
        <p:spPr>
          <a:xfrm>
            <a:off x="456245" y="1278512"/>
            <a:ext cx="4038597" cy="36303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2" name="Shape 82"/>
          <p:cNvSpPr txBox="1"/>
          <p:nvPr>
            <p:ph idx="2" type="body"/>
          </p:nvPr>
        </p:nvSpPr>
        <p:spPr>
          <a:xfrm>
            <a:off x="4648200" y="1278512"/>
            <a:ext cx="4038597" cy="36303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grpSp>
        <p:nvGrpSpPr>
          <p:cNvPr id="83" name="Shape 83"/>
          <p:cNvGrpSpPr/>
          <p:nvPr/>
        </p:nvGrpSpPr>
        <p:grpSpPr>
          <a:xfrm>
            <a:off x="-13" y="-9140"/>
            <a:ext cx="8005726" cy="1209421"/>
            <a:chOff x="-13" y="-12187"/>
            <a:chExt cx="8005726" cy="1161900"/>
          </a:xfrm>
        </p:grpSpPr>
        <p:sp>
          <p:nvSpPr>
            <p:cNvPr id="84" name="Shape 84"/>
            <p:cNvSpPr/>
            <p:nvPr/>
          </p:nvSpPr>
          <p:spPr>
            <a:xfrm flipH="1">
              <a:off x="-13" y="-12187"/>
              <a:ext cx="187800" cy="1161900"/>
            </a:xfrm>
            <a:prstGeom prst="rect">
              <a:avLst/>
            </a:prstGeom>
            <a:solidFill>
              <a:srgbClr val="AB0101"/>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sp>
          <p:nvSpPr>
            <p:cNvPr id="85" name="Shape 85"/>
            <p:cNvSpPr/>
            <p:nvPr/>
          </p:nvSpPr>
          <p:spPr>
            <a:xfrm flipH="1">
              <a:off x="187714" y="-12187"/>
              <a:ext cx="7817999" cy="1161900"/>
            </a:xfrm>
            <a:prstGeom prst="rect">
              <a:avLst/>
            </a:prstGeom>
            <a:solidFill>
              <a:srgbClr val="0F243E"/>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grpSp>
      <p:sp>
        <p:nvSpPr>
          <p:cNvPr id="86" name="Shape 86"/>
          <p:cNvSpPr txBox="1"/>
          <p:nvPr>
            <p:ph type="title"/>
          </p:nvPr>
        </p:nvSpPr>
        <p:spPr>
          <a:xfrm>
            <a:off x="457200" y="101100"/>
            <a:ext cx="7315499" cy="1013999"/>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7" name="Shape 87"/>
          <p:cNvSpPr txBox="1"/>
          <p:nvPr>
            <p:ph idx="12" type="sldNum"/>
          </p:nvPr>
        </p:nvSpPr>
        <p:spPr>
          <a:xfrm>
            <a:off x="8425675" y="4622075"/>
            <a:ext cx="548699" cy="521400"/>
          </a:xfrm>
          <a:prstGeom prst="rect">
            <a:avLst/>
          </a:prstGeom>
          <a:noFill/>
          <a:ln>
            <a:noFill/>
          </a:ln>
        </p:spPr>
        <p:txBody>
          <a:bodyPr anchorCtr="0" anchor="ctr" bIns="91425" lIns="91425" rIns="91425" tIns="91425">
            <a:noAutofit/>
          </a:bodyPr>
          <a:lstStyle>
            <a:lvl1pPr indent="0" marL="0" marR="0" rtl="0" algn="r">
              <a:lnSpc>
                <a:spcPct val="100000"/>
              </a:lnSpc>
              <a:spcBef>
                <a:spcPts val="0"/>
              </a:spcBef>
              <a:spcAft>
                <a:spcPts val="0"/>
              </a:spcAft>
              <a:buNone/>
              <a:defRPr b="0" baseline="0" i="0" sz="1300" u="none" cap="none" strike="noStrike">
                <a:solidFill>
                  <a:schemeClr val="dk2"/>
                </a:solidFill>
                <a:latin typeface="Arial"/>
                <a:ea typeface="Arial"/>
                <a:cs typeface="Arial"/>
                <a:sym typeface="Arial"/>
              </a:defRPr>
            </a:lvl1pPr>
          </a:lstStyle>
          <a:p>
            <a:pPr indent="0" lvl="0" marL="0">
              <a:spcBef>
                <a:spcPts val="0"/>
              </a:spcBef>
              <a:buClr>
                <a:schemeClr val="dk2"/>
              </a:buClr>
              <a:buSzPct val="25000"/>
              <a:buFont typeface="Arial"/>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88" name="Shape 88"/>
        <p:cNvGrpSpPr/>
        <p:nvPr/>
      </p:nvGrpSpPr>
      <p:grpSpPr>
        <a:xfrm>
          <a:off x="0" y="0"/>
          <a:ext cx="0" cy="0"/>
          <a:chOff x="0" y="0"/>
          <a:chExt cx="0" cy="0"/>
        </a:xfrm>
      </p:grpSpPr>
      <p:sp>
        <p:nvSpPr>
          <p:cNvPr id="89" name="Shape 89"/>
          <p:cNvSpPr/>
          <p:nvPr/>
        </p:nvSpPr>
        <p:spPr>
          <a:xfrm flipH="1">
            <a:off x="8964664" y="4623760"/>
            <a:ext cx="187800" cy="521400"/>
          </a:xfrm>
          <a:prstGeom prst="rect">
            <a:avLst/>
          </a:prstGeom>
          <a:solidFill>
            <a:srgbClr val="AB0101"/>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sp>
        <p:nvSpPr>
          <p:cNvPr id="90" name="Shape 90"/>
          <p:cNvSpPr/>
          <p:nvPr/>
        </p:nvSpPr>
        <p:spPr>
          <a:xfrm flipH="1">
            <a:off x="3866777" y="4623760"/>
            <a:ext cx="5097900" cy="521400"/>
          </a:xfrm>
          <a:prstGeom prst="rect">
            <a:avLst/>
          </a:prstGeom>
          <a:solidFill>
            <a:srgbClr val="0F243E"/>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sp>
        <p:nvSpPr>
          <p:cNvPr id="91" name="Shape 91"/>
          <p:cNvSpPr txBox="1"/>
          <p:nvPr>
            <p:ph idx="1" type="body"/>
          </p:nvPr>
        </p:nvSpPr>
        <p:spPr>
          <a:xfrm>
            <a:off x="3866812" y="4623760"/>
            <a:ext cx="5097900" cy="521400"/>
          </a:xfrm>
          <a:prstGeom prst="rect">
            <a:avLst/>
          </a:prstGeom>
          <a:noFill/>
          <a:ln>
            <a:noFill/>
          </a:ln>
        </p:spPr>
        <p:txBody>
          <a:bodyPr anchorCtr="0" anchor="t" bIns="91425" lIns="91425" rIns="91425" tIns="91425"/>
          <a:lstStyle>
            <a:lvl1pPr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2" name="Shape 92"/>
          <p:cNvSpPr txBox="1"/>
          <p:nvPr>
            <p:ph idx="12" type="sldNum"/>
          </p:nvPr>
        </p:nvSpPr>
        <p:spPr>
          <a:xfrm>
            <a:off x="8425675" y="4622075"/>
            <a:ext cx="548699" cy="521400"/>
          </a:xfrm>
          <a:prstGeom prst="rect">
            <a:avLst/>
          </a:prstGeom>
          <a:noFill/>
          <a:ln>
            <a:noFill/>
          </a:ln>
        </p:spPr>
        <p:txBody>
          <a:bodyPr anchorCtr="0" anchor="ctr" bIns="91425" lIns="91425" rIns="91425" tIns="91425">
            <a:noAutofit/>
          </a:bodyPr>
          <a:lstStyle>
            <a:lvl1pPr indent="0" marL="0" marR="0" rtl="0" algn="r">
              <a:lnSpc>
                <a:spcPct val="100000"/>
              </a:lnSpc>
              <a:spcBef>
                <a:spcPts val="0"/>
              </a:spcBef>
              <a:spcAft>
                <a:spcPts val="0"/>
              </a:spcAft>
              <a:buNone/>
              <a:defRPr b="0" baseline="0" i="0" sz="1300" u="none" cap="none" strike="noStrike">
                <a:solidFill>
                  <a:schemeClr val="lt1"/>
                </a:solidFill>
                <a:latin typeface="Arial"/>
                <a:ea typeface="Arial"/>
                <a:cs typeface="Arial"/>
                <a:sym typeface="Arial"/>
              </a:defRPr>
            </a:lvl1pPr>
          </a:lstStyle>
          <a:p>
            <a:pPr indent="0" lvl="0" marL="0">
              <a:spcBef>
                <a:spcPts val="0"/>
              </a:spcBef>
              <a:buClr>
                <a:schemeClr val="lt1"/>
              </a:buClr>
              <a:buSzPct val="25000"/>
              <a:buFont typeface="Arial"/>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3" name="Shape 93"/>
        <p:cNvGrpSpPr/>
        <p:nvPr/>
      </p:nvGrpSpPr>
      <p:grpSpPr>
        <a:xfrm>
          <a:off x="0" y="0"/>
          <a:ext cx="0" cy="0"/>
          <a:chOff x="0" y="0"/>
          <a:chExt cx="0" cy="0"/>
        </a:xfrm>
      </p:grpSpPr>
      <p:sp>
        <p:nvSpPr>
          <p:cNvPr id="94" name="Shape 94"/>
          <p:cNvSpPr txBox="1"/>
          <p:nvPr>
            <p:ph idx="12" type="sldNum"/>
          </p:nvPr>
        </p:nvSpPr>
        <p:spPr>
          <a:xfrm>
            <a:off x="8425675" y="4622075"/>
            <a:ext cx="548699" cy="521400"/>
          </a:xfrm>
          <a:prstGeom prst="rect">
            <a:avLst/>
          </a:prstGeom>
          <a:noFill/>
          <a:ln>
            <a:noFill/>
          </a:ln>
        </p:spPr>
        <p:txBody>
          <a:bodyPr anchorCtr="0" anchor="ctr" bIns="91425" lIns="91425" rIns="91425" tIns="91425">
            <a:noAutofit/>
          </a:bodyPr>
          <a:lstStyle>
            <a:lvl1pPr indent="0" marL="0" marR="0" rtl="0" algn="r">
              <a:lnSpc>
                <a:spcPct val="100000"/>
              </a:lnSpc>
              <a:spcBef>
                <a:spcPts val="0"/>
              </a:spcBef>
              <a:spcAft>
                <a:spcPts val="0"/>
              </a:spcAft>
              <a:buNone/>
              <a:defRPr b="0" baseline="0" i="0" sz="1300" u="none" cap="none" strike="noStrike">
                <a:solidFill>
                  <a:schemeClr val="dk2"/>
                </a:solidFill>
                <a:latin typeface="Arial"/>
                <a:ea typeface="Arial"/>
                <a:cs typeface="Arial"/>
                <a:sym typeface="Arial"/>
              </a:defRPr>
            </a:lvl1pPr>
          </a:lstStyle>
          <a:p>
            <a:pPr indent="0" lvl="0" marL="0">
              <a:spcBef>
                <a:spcPts val="0"/>
              </a:spcBef>
              <a:buClr>
                <a:schemeClr val="dk2"/>
              </a:buClr>
              <a:buSzPct val="25000"/>
              <a:buFont typeface="Arial"/>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grpSp>
        <p:nvGrpSpPr>
          <p:cNvPr id="5" name="Shape 5"/>
          <p:cNvGrpSpPr/>
          <p:nvPr/>
        </p:nvGrpSpPr>
        <p:grpSpPr>
          <a:xfrm>
            <a:off x="33867" y="-69"/>
            <a:ext cx="3409812" cy="2107678"/>
            <a:chOff x="0" y="1492"/>
            <a:chExt cx="3409812" cy="2810237"/>
          </a:xfrm>
        </p:grpSpPr>
        <p:cxnSp>
          <p:nvCxnSpPr>
            <p:cNvPr id="6" name="Shape 6"/>
            <p:cNvCxnSpPr/>
            <p:nvPr/>
          </p:nvCxnSpPr>
          <p:spPr>
            <a:xfrm>
              <a:off x="0" y="245540"/>
              <a:ext cx="3251099"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7" name="Shape 7"/>
            <p:cNvCxnSpPr/>
            <p:nvPr/>
          </p:nvCxnSpPr>
          <p:spPr>
            <a:xfrm rot="-5400000">
              <a:off x="-1212177" y="1407880"/>
              <a:ext cx="28062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8" name="Shape 8"/>
            <p:cNvCxnSpPr/>
            <p:nvPr/>
          </p:nvCxnSpPr>
          <p:spPr>
            <a:xfrm>
              <a:off x="0" y="474143"/>
              <a:ext cx="2666998"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9" name="Shape 9"/>
            <p:cNvCxnSpPr/>
            <p:nvPr/>
          </p:nvCxnSpPr>
          <p:spPr>
            <a:xfrm>
              <a:off x="0" y="702743"/>
              <a:ext cx="21675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10" name="Shape 10"/>
            <p:cNvCxnSpPr/>
            <p:nvPr/>
          </p:nvCxnSpPr>
          <p:spPr>
            <a:xfrm>
              <a:off x="0" y="931341"/>
              <a:ext cx="1862699"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11" name="Shape 11"/>
            <p:cNvCxnSpPr/>
            <p:nvPr/>
          </p:nvCxnSpPr>
          <p:spPr>
            <a:xfrm>
              <a:off x="0" y="1159941"/>
              <a:ext cx="1490097"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12" name="Shape 12"/>
            <p:cNvCxnSpPr/>
            <p:nvPr/>
          </p:nvCxnSpPr>
          <p:spPr>
            <a:xfrm>
              <a:off x="0" y="1388541"/>
              <a:ext cx="1219199"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13" name="Shape 13"/>
            <p:cNvCxnSpPr/>
            <p:nvPr/>
          </p:nvCxnSpPr>
          <p:spPr>
            <a:xfrm>
              <a:off x="0" y="1617141"/>
              <a:ext cx="990597"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14" name="Shape 14"/>
            <p:cNvCxnSpPr/>
            <p:nvPr/>
          </p:nvCxnSpPr>
          <p:spPr>
            <a:xfrm>
              <a:off x="0" y="1845741"/>
              <a:ext cx="7452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15" name="Shape 15"/>
            <p:cNvCxnSpPr/>
            <p:nvPr/>
          </p:nvCxnSpPr>
          <p:spPr>
            <a:xfrm>
              <a:off x="0" y="2074341"/>
              <a:ext cx="533399"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16" name="Shape 16"/>
            <p:cNvCxnSpPr/>
            <p:nvPr/>
          </p:nvCxnSpPr>
          <p:spPr>
            <a:xfrm>
              <a:off x="0" y="2302941"/>
              <a:ext cx="262498"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17" name="Shape 17"/>
            <p:cNvCxnSpPr/>
            <p:nvPr/>
          </p:nvCxnSpPr>
          <p:spPr>
            <a:xfrm rot="-5400000">
              <a:off x="-814261" y="1238113"/>
              <a:ext cx="2468399"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18" name="Shape 18"/>
            <p:cNvCxnSpPr/>
            <p:nvPr/>
          </p:nvCxnSpPr>
          <p:spPr>
            <a:xfrm rot="-5400000">
              <a:off x="-357712" y="1014527"/>
              <a:ext cx="2018099"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19" name="Shape 19"/>
            <p:cNvCxnSpPr/>
            <p:nvPr/>
          </p:nvCxnSpPr>
          <p:spPr>
            <a:xfrm rot="-5400000">
              <a:off x="-852" y="887575"/>
              <a:ext cx="1763998"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20" name="Shape 20"/>
            <p:cNvCxnSpPr/>
            <p:nvPr/>
          </p:nvCxnSpPr>
          <p:spPr>
            <a:xfrm rot="-5400000">
              <a:off x="326307" y="790194"/>
              <a:ext cx="15693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21" name="Shape 21"/>
            <p:cNvCxnSpPr/>
            <p:nvPr/>
          </p:nvCxnSpPr>
          <p:spPr>
            <a:xfrm rot="-5400000">
              <a:off x="636516" y="709724"/>
              <a:ext cx="14085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22" name="Shape 22"/>
            <p:cNvCxnSpPr/>
            <p:nvPr/>
          </p:nvCxnSpPr>
          <p:spPr>
            <a:xfrm rot="-5400000">
              <a:off x="972228" y="603961"/>
              <a:ext cx="11967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23" name="Shape 23"/>
            <p:cNvCxnSpPr/>
            <p:nvPr/>
          </p:nvCxnSpPr>
          <p:spPr>
            <a:xfrm rot="-5400000">
              <a:off x="1278234" y="527761"/>
              <a:ext cx="10443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24" name="Shape 24"/>
            <p:cNvCxnSpPr/>
            <p:nvPr/>
          </p:nvCxnSpPr>
          <p:spPr>
            <a:xfrm rot="-5400000">
              <a:off x="1590397" y="440776"/>
              <a:ext cx="879597"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25" name="Shape 25"/>
            <p:cNvCxnSpPr/>
            <p:nvPr/>
          </p:nvCxnSpPr>
          <p:spPr>
            <a:xfrm rot="-5400000">
              <a:off x="1883657" y="377227"/>
              <a:ext cx="7527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26" name="Shape 26"/>
            <p:cNvCxnSpPr/>
            <p:nvPr/>
          </p:nvCxnSpPr>
          <p:spPr>
            <a:xfrm rot="-5400000">
              <a:off x="2198064" y="292491"/>
              <a:ext cx="583499"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27" name="Shape 27"/>
            <p:cNvCxnSpPr/>
            <p:nvPr/>
          </p:nvCxnSpPr>
          <p:spPr>
            <a:xfrm rot="-5400000">
              <a:off x="2521025" y="199374"/>
              <a:ext cx="3972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28" name="Shape 28"/>
            <p:cNvCxnSpPr/>
            <p:nvPr/>
          </p:nvCxnSpPr>
          <p:spPr>
            <a:xfrm rot="-5400000">
              <a:off x="2801687" y="148625"/>
              <a:ext cx="295498"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29" name="Shape 29"/>
            <p:cNvCxnSpPr/>
            <p:nvPr/>
          </p:nvCxnSpPr>
          <p:spPr>
            <a:xfrm rot="-5400000">
              <a:off x="3079240" y="102444"/>
              <a:ext cx="201599"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30" name="Shape 30"/>
            <p:cNvCxnSpPr/>
            <p:nvPr/>
          </p:nvCxnSpPr>
          <p:spPr>
            <a:xfrm rot="-5400000">
              <a:off x="3324762" y="85074"/>
              <a:ext cx="168600" cy="1500"/>
            </a:xfrm>
            <a:prstGeom prst="straightConnector1">
              <a:avLst/>
            </a:prstGeom>
            <a:noFill/>
            <a:ln cap="flat" w="12700">
              <a:solidFill>
                <a:srgbClr val="B7CCE4">
                  <a:alpha val="52941"/>
                </a:srgbClr>
              </a:solidFill>
              <a:prstDash val="solid"/>
              <a:round/>
              <a:headEnd len="med" w="med" type="none"/>
              <a:tailEnd len="med" w="med" type="none"/>
            </a:ln>
          </p:spPr>
        </p:cxnSp>
      </p:grpSp>
      <p:sp>
        <p:nvSpPr>
          <p:cNvPr id="31" name="Shape 31"/>
          <p:cNvSpPr txBox="1"/>
          <p:nvPr>
            <p:ph type="title"/>
          </p:nvPr>
        </p:nvSpPr>
        <p:spPr>
          <a:xfrm>
            <a:off x="457200" y="205978"/>
            <a:ext cx="8229600" cy="857400"/>
          </a:xfrm>
          <a:prstGeom prst="rect">
            <a:avLst/>
          </a:prstGeom>
          <a:noFill/>
          <a:ln>
            <a:noFill/>
          </a:ln>
        </p:spPr>
        <p:txBody>
          <a:bodyPr anchorCtr="0" anchor="b" bIns="91425" lIns="91425" rIns="91425" tIns="91425"/>
          <a:lstStyle>
            <a:lvl1pPr indent="0" marL="0" marR="0" rtl="0" algn="l">
              <a:lnSpc>
                <a:spcPct val="100000"/>
              </a:lnSpc>
              <a:spcBef>
                <a:spcPts val="0"/>
              </a:spcBef>
              <a:spcAft>
                <a:spcPts val="0"/>
              </a:spcAft>
              <a:buClr>
                <a:schemeClr val="lt1"/>
              </a:buClr>
              <a:buFont typeface="Arial"/>
              <a:buNone/>
              <a:defRPr/>
            </a:lvl1pPr>
            <a:lvl2pPr indent="0" marL="0" marR="0" rtl="0" algn="l">
              <a:lnSpc>
                <a:spcPct val="100000"/>
              </a:lnSpc>
              <a:spcBef>
                <a:spcPts val="0"/>
              </a:spcBef>
              <a:spcAft>
                <a:spcPts val="0"/>
              </a:spcAft>
              <a:buClr>
                <a:schemeClr val="lt1"/>
              </a:buClr>
              <a:buFont typeface="Arial"/>
              <a:buNone/>
              <a:defRPr/>
            </a:lvl2pPr>
            <a:lvl3pPr indent="0" marL="0" marR="0" rtl="0" algn="l">
              <a:spcBef>
                <a:spcPts val="0"/>
              </a:spcBef>
              <a:buClr>
                <a:schemeClr val="lt1"/>
              </a:buClr>
              <a:buFont typeface="Arial"/>
              <a:buNone/>
              <a:defRPr/>
            </a:lvl3pPr>
            <a:lvl4pPr indent="0" marL="0" marR="0" rtl="0" algn="l">
              <a:spcBef>
                <a:spcPts val="0"/>
              </a:spcBef>
              <a:buClr>
                <a:schemeClr val="lt1"/>
              </a:buClr>
              <a:buFont typeface="Arial"/>
              <a:buNone/>
              <a:defRPr/>
            </a:lvl4pPr>
            <a:lvl5pPr indent="0" marL="0" marR="0" rtl="0" algn="l">
              <a:spcBef>
                <a:spcPts val="0"/>
              </a:spcBef>
              <a:buClr>
                <a:schemeClr val="lt1"/>
              </a:buClr>
              <a:buFont typeface="Arial"/>
              <a:buNone/>
              <a:defRPr/>
            </a:lvl5pPr>
            <a:lvl6pPr indent="0" marL="0" marR="0" rtl="0" algn="l">
              <a:spcBef>
                <a:spcPts val="0"/>
              </a:spcBef>
              <a:buClr>
                <a:schemeClr val="lt1"/>
              </a:buClr>
              <a:buFont typeface="Arial"/>
              <a:buNone/>
              <a:defRPr/>
            </a:lvl6pPr>
            <a:lvl7pPr indent="0" marL="0" marR="0" rtl="0" algn="l">
              <a:spcBef>
                <a:spcPts val="0"/>
              </a:spcBef>
              <a:buClr>
                <a:schemeClr val="lt1"/>
              </a:buClr>
              <a:buFont typeface="Arial"/>
              <a:buNone/>
              <a:defRPr/>
            </a:lvl7pPr>
            <a:lvl8pPr indent="0" marL="0" marR="0" rtl="0" algn="l">
              <a:spcBef>
                <a:spcPts val="0"/>
              </a:spcBef>
              <a:buClr>
                <a:schemeClr val="lt1"/>
              </a:buClr>
              <a:buFont typeface="Arial"/>
              <a:buNone/>
              <a:defRPr/>
            </a:lvl8pPr>
            <a:lvl9pPr indent="0" marL="0" marR="0" rtl="0" algn="l">
              <a:spcBef>
                <a:spcPts val="0"/>
              </a:spcBef>
              <a:buClr>
                <a:schemeClr val="lt1"/>
              </a:buClr>
              <a:buFont typeface="Arial"/>
              <a:buNone/>
              <a:defRPr/>
            </a:lvl9pPr>
          </a:lstStyle>
          <a:p/>
        </p:txBody>
      </p:sp>
      <p:sp>
        <p:nvSpPr>
          <p:cNvPr id="32" name="Shape 32"/>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chemeClr val="dk2"/>
              </a:buClr>
              <a:buFont typeface="Arial"/>
              <a:buNone/>
              <a:defRPr/>
            </a:lvl1pPr>
            <a:lvl2pPr indent="0" marL="0" marR="0" rtl="0" algn="l">
              <a:lnSpc>
                <a:spcPct val="100000"/>
              </a:lnSpc>
              <a:spcBef>
                <a:spcPts val="360"/>
              </a:spcBef>
              <a:spcAft>
                <a:spcPts val="0"/>
              </a:spcAft>
              <a:buClr>
                <a:schemeClr val="dk2"/>
              </a:buClr>
              <a:buFont typeface="Arial"/>
              <a:buNone/>
              <a:defRPr/>
            </a:lvl2pPr>
            <a:lvl3pPr indent="0" marL="0" marR="0" rtl="0" algn="l">
              <a:lnSpc>
                <a:spcPct val="100000"/>
              </a:lnSpc>
              <a:spcBef>
                <a:spcPts val="360"/>
              </a:spcBef>
              <a:spcAft>
                <a:spcPts val="0"/>
              </a:spcAft>
              <a:buClr>
                <a:schemeClr val="dk2"/>
              </a:buClr>
              <a:buFont typeface="Arial"/>
              <a:buNone/>
              <a:defRPr/>
            </a:lvl3pPr>
            <a:lvl4pPr indent="0" marL="0" marR="0" rtl="0" algn="l">
              <a:lnSpc>
                <a:spcPct val="100000"/>
              </a:lnSpc>
              <a:spcBef>
                <a:spcPts val="360"/>
              </a:spcBef>
              <a:spcAft>
                <a:spcPts val="0"/>
              </a:spcAft>
              <a:buClr>
                <a:schemeClr val="dk2"/>
              </a:buClr>
              <a:buFont typeface="Arial"/>
              <a:buNone/>
              <a:defRPr/>
            </a:lvl4pPr>
            <a:lvl5pPr indent="0" marL="0" marR="0" rtl="0" algn="l">
              <a:lnSpc>
                <a:spcPct val="100000"/>
              </a:lnSpc>
              <a:spcBef>
                <a:spcPts val="360"/>
              </a:spcBef>
              <a:spcAft>
                <a:spcPts val="0"/>
              </a:spcAft>
              <a:buClr>
                <a:schemeClr val="dk2"/>
              </a:buClr>
              <a:buFont typeface="Arial"/>
              <a:buNone/>
              <a:defRPr/>
            </a:lvl5pPr>
            <a:lvl6pPr indent="0" marL="0" marR="0" rtl="0" algn="l">
              <a:lnSpc>
                <a:spcPct val="100000"/>
              </a:lnSpc>
              <a:spcBef>
                <a:spcPts val="360"/>
              </a:spcBef>
              <a:spcAft>
                <a:spcPts val="0"/>
              </a:spcAft>
              <a:buClr>
                <a:schemeClr val="dk2"/>
              </a:buClr>
              <a:buFont typeface="Arial"/>
              <a:buNone/>
              <a:defRPr/>
            </a:lvl6pPr>
            <a:lvl7pPr indent="0" marL="0" marR="0" rtl="0" algn="l">
              <a:lnSpc>
                <a:spcPct val="100000"/>
              </a:lnSpc>
              <a:spcBef>
                <a:spcPts val="360"/>
              </a:spcBef>
              <a:spcAft>
                <a:spcPts val="0"/>
              </a:spcAft>
              <a:buClr>
                <a:schemeClr val="dk2"/>
              </a:buClr>
              <a:buFont typeface="Arial"/>
              <a:buNone/>
              <a:defRPr/>
            </a:lvl7pPr>
            <a:lvl8pPr indent="0" marL="0" marR="0" rtl="0" algn="l">
              <a:lnSpc>
                <a:spcPct val="100000"/>
              </a:lnSpc>
              <a:spcBef>
                <a:spcPts val="360"/>
              </a:spcBef>
              <a:spcAft>
                <a:spcPts val="0"/>
              </a:spcAft>
              <a:buClr>
                <a:schemeClr val="dk2"/>
              </a:buClr>
              <a:buFont typeface="Arial"/>
              <a:buNone/>
              <a:defRPr/>
            </a:lvl8pPr>
            <a:lvl9pPr indent="0" marL="0" marR="0" rtl="0" algn="l">
              <a:lnSpc>
                <a:spcPct val="100000"/>
              </a:lnSpc>
              <a:spcBef>
                <a:spcPts val="360"/>
              </a:spcBef>
              <a:spcAft>
                <a:spcPts val="0"/>
              </a:spcAft>
              <a:buClr>
                <a:schemeClr val="dk2"/>
              </a:buClr>
              <a:buFont typeface="Arial"/>
              <a:buNone/>
              <a:defRPr/>
            </a:lvl9pPr>
          </a:lstStyle>
          <a:p/>
        </p:txBody>
      </p:sp>
      <p:grpSp>
        <p:nvGrpSpPr>
          <p:cNvPr id="33" name="Shape 33"/>
          <p:cNvGrpSpPr/>
          <p:nvPr/>
        </p:nvGrpSpPr>
        <p:grpSpPr>
          <a:xfrm rot="10800000">
            <a:off x="5734187" y="3035891"/>
            <a:ext cx="3409812" cy="2107678"/>
            <a:chOff x="0" y="1492"/>
            <a:chExt cx="3409812" cy="2810237"/>
          </a:xfrm>
        </p:grpSpPr>
        <p:cxnSp>
          <p:nvCxnSpPr>
            <p:cNvPr id="34" name="Shape 34"/>
            <p:cNvCxnSpPr/>
            <p:nvPr/>
          </p:nvCxnSpPr>
          <p:spPr>
            <a:xfrm>
              <a:off x="0" y="245540"/>
              <a:ext cx="3251099"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35" name="Shape 35"/>
            <p:cNvCxnSpPr/>
            <p:nvPr/>
          </p:nvCxnSpPr>
          <p:spPr>
            <a:xfrm rot="-5400000">
              <a:off x="-1212177" y="1407880"/>
              <a:ext cx="28062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36" name="Shape 36"/>
            <p:cNvCxnSpPr/>
            <p:nvPr/>
          </p:nvCxnSpPr>
          <p:spPr>
            <a:xfrm>
              <a:off x="0" y="474143"/>
              <a:ext cx="2666998"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37" name="Shape 37"/>
            <p:cNvCxnSpPr/>
            <p:nvPr/>
          </p:nvCxnSpPr>
          <p:spPr>
            <a:xfrm>
              <a:off x="0" y="702743"/>
              <a:ext cx="21675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38" name="Shape 38"/>
            <p:cNvCxnSpPr/>
            <p:nvPr/>
          </p:nvCxnSpPr>
          <p:spPr>
            <a:xfrm>
              <a:off x="0" y="931341"/>
              <a:ext cx="1862699"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39" name="Shape 39"/>
            <p:cNvCxnSpPr/>
            <p:nvPr/>
          </p:nvCxnSpPr>
          <p:spPr>
            <a:xfrm>
              <a:off x="0" y="1159941"/>
              <a:ext cx="1490097"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40" name="Shape 40"/>
            <p:cNvCxnSpPr/>
            <p:nvPr/>
          </p:nvCxnSpPr>
          <p:spPr>
            <a:xfrm>
              <a:off x="0" y="1388541"/>
              <a:ext cx="1219199"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41" name="Shape 41"/>
            <p:cNvCxnSpPr/>
            <p:nvPr/>
          </p:nvCxnSpPr>
          <p:spPr>
            <a:xfrm>
              <a:off x="0" y="1617141"/>
              <a:ext cx="990597"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42" name="Shape 42"/>
            <p:cNvCxnSpPr/>
            <p:nvPr/>
          </p:nvCxnSpPr>
          <p:spPr>
            <a:xfrm>
              <a:off x="0" y="1845741"/>
              <a:ext cx="7452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43" name="Shape 43"/>
            <p:cNvCxnSpPr/>
            <p:nvPr/>
          </p:nvCxnSpPr>
          <p:spPr>
            <a:xfrm>
              <a:off x="0" y="2074341"/>
              <a:ext cx="533399"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44" name="Shape 44"/>
            <p:cNvCxnSpPr/>
            <p:nvPr/>
          </p:nvCxnSpPr>
          <p:spPr>
            <a:xfrm>
              <a:off x="0" y="2302941"/>
              <a:ext cx="262498"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45" name="Shape 45"/>
            <p:cNvCxnSpPr/>
            <p:nvPr/>
          </p:nvCxnSpPr>
          <p:spPr>
            <a:xfrm rot="-5400000">
              <a:off x="-814261" y="1238113"/>
              <a:ext cx="2468399"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46" name="Shape 46"/>
            <p:cNvCxnSpPr/>
            <p:nvPr/>
          </p:nvCxnSpPr>
          <p:spPr>
            <a:xfrm rot="-5400000">
              <a:off x="-357712" y="1014527"/>
              <a:ext cx="2018099"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47" name="Shape 47"/>
            <p:cNvCxnSpPr/>
            <p:nvPr/>
          </p:nvCxnSpPr>
          <p:spPr>
            <a:xfrm rot="-5400000">
              <a:off x="-852" y="887575"/>
              <a:ext cx="1763998"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48" name="Shape 48"/>
            <p:cNvCxnSpPr/>
            <p:nvPr/>
          </p:nvCxnSpPr>
          <p:spPr>
            <a:xfrm rot="-5400000">
              <a:off x="326307" y="790194"/>
              <a:ext cx="15693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49" name="Shape 49"/>
            <p:cNvCxnSpPr/>
            <p:nvPr/>
          </p:nvCxnSpPr>
          <p:spPr>
            <a:xfrm rot="-5400000">
              <a:off x="636516" y="709724"/>
              <a:ext cx="14085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50" name="Shape 50"/>
            <p:cNvCxnSpPr/>
            <p:nvPr/>
          </p:nvCxnSpPr>
          <p:spPr>
            <a:xfrm rot="-5400000">
              <a:off x="972228" y="603961"/>
              <a:ext cx="11967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51" name="Shape 51"/>
            <p:cNvCxnSpPr/>
            <p:nvPr/>
          </p:nvCxnSpPr>
          <p:spPr>
            <a:xfrm rot="-5400000">
              <a:off x="1278234" y="527761"/>
              <a:ext cx="10443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52" name="Shape 52"/>
            <p:cNvCxnSpPr/>
            <p:nvPr/>
          </p:nvCxnSpPr>
          <p:spPr>
            <a:xfrm rot="-5400000">
              <a:off x="1590397" y="440776"/>
              <a:ext cx="879597"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53" name="Shape 53"/>
            <p:cNvCxnSpPr/>
            <p:nvPr/>
          </p:nvCxnSpPr>
          <p:spPr>
            <a:xfrm rot="-5400000">
              <a:off x="1883657" y="377227"/>
              <a:ext cx="7527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54" name="Shape 54"/>
            <p:cNvCxnSpPr/>
            <p:nvPr/>
          </p:nvCxnSpPr>
          <p:spPr>
            <a:xfrm rot="-5400000">
              <a:off x="2198064" y="292491"/>
              <a:ext cx="583499"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55" name="Shape 55"/>
            <p:cNvCxnSpPr/>
            <p:nvPr/>
          </p:nvCxnSpPr>
          <p:spPr>
            <a:xfrm rot="-5400000">
              <a:off x="2521025" y="199374"/>
              <a:ext cx="397200"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56" name="Shape 56"/>
            <p:cNvCxnSpPr/>
            <p:nvPr/>
          </p:nvCxnSpPr>
          <p:spPr>
            <a:xfrm rot="-5400000">
              <a:off x="2801687" y="148625"/>
              <a:ext cx="295498"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57" name="Shape 57"/>
            <p:cNvCxnSpPr/>
            <p:nvPr/>
          </p:nvCxnSpPr>
          <p:spPr>
            <a:xfrm rot="-5400000">
              <a:off x="3079240" y="102444"/>
              <a:ext cx="201599" cy="1500"/>
            </a:xfrm>
            <a:prstGeom prst="straightConnector1">
              <a:avLst/>
            </a:prstGeom>
            <a:noFill/>
            <a:ln cap="flat" w="12700">
              <a:solidFill>
                <a:srgbClr val="B7CCE4">
                  <a:alpha val="52941"/>
                </a:srgbClr>
              </a:solidFill>
              <a:prstDash val="solid"/>
              <a:round/>
              <a:headEnd len="med" w="med" type="none"/>
              <a:tailEnd len="med" w="med" type="none"/>
            </a:ln>
          </p:spPr>
        </p:cxnSp>
        <p:cxnSp>
          <p:nvCxnSpPr>
            <p:cNvPr id="58" name="Shape 58"/>
            <p:cNvCxnSpPr/>
            <p:nvPr/>
          </p:nvCxnSpPr>
          <p:spPr>
            <a:xfrm rot="-5400000">
              <a:off x="3324762" y="85074"/>
              <a:ext cx="168600" cy="1500"/>
            </a:xfrm>
            <a:prstGeom prst="straightConnector1">
              <a:avLst/>
            </a:prstGeom>
            <a:noFill/>
            <a:ln cap="flat" w="12700">
              <a:solidFill>
                <a:srgbClr val="B7CCE4">
                  <a:alpha val="52941"/>
                </a:srgbClr>
              </a:solidFill>
              <a:prstDash val="solid"/>
              <a:round/>
              <a:headEnd len="med" w="med" type="none"/>
              <a:tailEnd len="med" w="med" type="none"/>
            </a:ln>
          </p:spPr>
        </p:cxnSp>
      </p:grpSp>
      <p:sp>
        <p:nvSpPr>
          <p:cNvPr id="59" name="Shape 59"/>
          <p:cNvSpPr txBox="1"/>
          <p:nvPr>
            <p:ph idx="12" type="sldNum"/>
          </p:nvPr>
        </p:nvSpPr>
        <p:spPr>
          <a:xfrm>
            <a:off x="8425675" y="4622075"/>
            <a:ext cx="548699" cy="521400"/>
          </a:xfrm>
          <a:prstGeom prst="rect">
            <a:avLst/>
          </a:prstGeom>
          <a:noFill/>
          <a:ln>
            <a:noFill/>
          </a:ln>
        </p:spPr>
        <p:txBody>
          <a:bodyPr anchorCtr="0" anchor="ctr" bIns="91425" lIns="91425" rIns="91425" tIns="91425">
            <a:noAutofit/>
          </a:bodyPr>
          <a:lstStyle>
            <a:lvl1pPr indent="0" marL="0" marR="0" rtl="0" algn="r">
              <a:lnSpc>
                <a:spcPct val="100000"/>
              </a:lnSpc>
              <a:spcBef>
                <a:spcPts val="0"/>
              </a:spcBef>
              <a:spcAft>
                <a:spcPts val="0"/>
              </a:spcAft>
              <a:buNone/>
              <a:defRPr b="0" baseline="0" i="0" sz="1300" u="none" cap="none" strike="noStrike">
                <a:solidFill>
                  <a:schemeClr val="dk2"/>
                </a:solidFill>
                <a:latin typeface="Arial"/>
                <a:ea typeface="Arial"/>
                <a:cs typeface="Arial"/>
                <a:sym typeface="Arial"/>
              </a:defRPr>
            </a:lvl1pPr>
          </a:lstStyle>
          <a:p>
            <a:pPr indent="0" lvl="0" marL="0">
              <a:spcBef>
                <a:spcPts val="0"/>
              </a:spcBef>
              <a:buClr>
                <a:schemeClr val="dk2"/>
              </a:buClr>
              <a:buSzPct val="25000"/>
              <a:buFont typeface="Arial"/>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3" Type="http://schemas.openxmlformats.org/officeDocument/2006/relationships/image" Target="../media/image0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08.jpg"/><Relationship Id="rId3" Type="http://schemas.openxmlformats.org/officeDocument/2006/relationships/image" Target="../media/image00.jpg"/><Relationship Id="rId6" Type="http://schemas.openxmlformats.org/officeDocument/2006/relationships/hyperlink" Target="https://popapp.in/projects/55328b201cc4e2264a6cca04/preview" TargetMode="External"/><Relationship Id="rId5" Type="http://schemas.openxmlformats.org/officeDocument/2006/relationships/image" Target="../media/image07.jpg"/><Relationship Id="rId8" Type="http://schemas.openxmlformats.org/officeDocument/2006/relationships/image" Target="../media/image12.png"/><Relationship Id="rId7" Type="http://schemas.openxmlformats.org/officeDocument/2006/relationships/hyperlink" Target="https://popapp.in/projects/55328b201cc4e2264a6cca04/preview"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04.jpg"/><Relationship Id="rId3" Type="http://schemas.openxmlformats.org/officeDocument/2006/relationships/image" Target="../media/image0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3" Type="http://schemas.openxmlformats.org/officeDocument/2006/relationships/image" Target="../media/image0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3" Type="http://schemas.openxmlformats.org/officeDocument/2006/relationships/image" Target="../media/image0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00.jpg"/><Relationship Id="rId3" Type="http://schemas.openxmlformats.org/officeDocument/2006/relationships/comments" Target="../comments/commen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3" Type="http://schemas.openxmlformats.org/officeDocument/2006/relationships/image" Target="../media/image0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3" Type="http://schemas.openxmlformats.org/officeDocument/2006/relationships/image" Target="../media/image0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 Id="rId3" Type="http://schemas.openxmlformats.org/officeDocument/2006/relationships/image" Target="../media/image0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 Id="rId3" Type="http://schemas.openxmlformats.org/officeDocument/2006/relationships/image" Target="../media/image0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3" Type="http://schemas.openxmlformats.org/officeDocument/2006/relationships/image" Target="../media/image00.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00.jpg"/><Relationship Id="rId3" Type="http://schemas.openxmlformats.org/officeDocument/2006/relationships/comments" Target="../comments/commen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06.png"/><Relationship Id="rId3" Type="http://schemas.openxmlformats.org/officeDocument/2006/relationships/comments" Target="../comments/comment4.xml"/><Relationship Id="rId6" Type="http://schemas.openxmlformats.org/officeDocument/2006/relationships/image" Target="../media/image00.jp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00.jpg"/><Relationship Id="rId3"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01.png"/><Relationship Id="rId3" Type="http://schemas.openxmlformats.org/officeDocument/2006/relationships/image" Target="../media/image03.png"/><Relationship Id="rId5" Type="http://schemas.openxmlformats.org/officeDocument/2006/relationships/image" Target="../media/image0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00.jpg"/><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0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05.jpg"/><Relationship Id="rId3" Type="http://schemas.openxmlformats.org/officeDocument/2006/relationships/image" Target="../media/image00.jpg"/><Relationship Id="rId6" Type="http://schemas.openxmlformats.org/officeDocument/2006/relationships/image" Target="../media/image13.png"/><Relationship Id="rId5" Type="http://schemas.openxmlformats.org/officeDocument/2006/relationships/image" Target="../media/image14.png"/><Relationship Id="rId8" Type="http://schemas.openxmlformats.org/officeDocument/2006/relationships/image" Target="../media/image09.png"/><Relationship Id="rId7"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0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3" Type="http://schemas.openxmlformats.org/officeDocument/2006/relationships/image" Target="../media/image0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ctrTitle"/>
          </p:nvPr>
        </p:nvSpPr>
        <p:spPr>
          <a:xfrm>
            <a:off x="304800" y="1508700"/>
            <a:ext cx="7997999" cy="16488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Droid Serif"/>
              <a:buNone/>
            </a:pPr>
            <a:r>
              <a:rPr b="1" baseline="0" i="0" lang="en" sz="9600" u="none" cap="none" strike="noStrike">
                <a:solidFill>
                  <a:srgbClr val="F3F3F3"/>
                </a:solidFill>
                <a:latin typeface="Droid Serif"/>
                <a:ea typeface="Droid Serif"/>
                <a:cs typeface="Droid Serif"/>
                <a:sym typeface="Droid Serif"/>
              </a:rPr>
              <a:t>MetApp</a:t>
            </a:r>
          </a:p>
        </p:txBody>
      </p:sp>
      <p:sp>
        <p:nvSpPr>
          <p:cNvPr id="97" name="Shape 97"/>
          <p:cNvSpPr txBox="1"/>
          <p:nvPr/>
        </p:nvSpPr>
        <p:spPr>
          <a:xfrm>
            <a:off x="225425" y="3208750"/>
            <a:ext cx="5936100" cy="5825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EFEFEF"/>
              </a:buClr>
              <a:buSzPct val="25000"/>
              <a:buFont typeface="Droid Serif"/>
              <a:buNone/>
            </a:pPr>
            <a:r>
              <a:rPr b="0" baseline="0" i="0" lang="en" sz="1400" u="none" cap="none" strike="noStrike">
                <a:solidFill>
                  <a:srgbClr val="EFEFEF"/>
                </a:solidFill>
                <a:latin typeface="Droid Serif"/>
                <a:ea typeface="Droid Serif"/>
                <a:cs typeface="Droid Serif"/>
                <a:sym typeface="Droid Serif"/>
              </a:rPr>
              <a:t>By: Rohit P. Nair, Rohit R. Nair, Sidhart Nambiar, Reyan Kazi</a:t>
            </a:r>
          </a:p>
        </p:txBody>
      </p:sp>
      <p:pic>
        <p:nvPicPr>
          <p:cNvPr id="98" name="Shape 98"/>
          <p:cNvPicPr preferRelativeResize="0"/>
          <p:nvPr/>
        </p:nvPicPr>
        <p:blipFill rotWithShape="1">
          <a:blip r:embed="rId3">
            <a:alphaModFix/>
          </a:blip>
          <a:srcRect b="0" l="0" r="0" t="0"/>
          <a:stretch/>
        </p:blipFill>
        <p:spPr>
          <a:xfrm>
            <a:off x="5653300" y="976875"/>
            <a:ext cx="3490799" cy="310979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295650" y="229675"/>
            <a:ext cx="7626299" cy="10139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Droid Serif"/>
              <a:buNone/>
            </a:pPr>
            <a:r>
              <a:rPr b="1" baseline="0" i="0" lang="en" sz="3600" u="none" cap="none" strike="noStrike">
                <a:solidFill>
                  <a:schemeClr val="lt1"/>
                </a:solidFill>
                <a:latin typeface="Droid Serif"/>
                <a:ea typeface="Droid Serif"/>
                <a:cs typeface="Droid Serif"/>
                <a:sym typeface="Droid Serif"/>
              </a:rPr>
              <a:t>Why are we better than sliced bread?</a:t>
            </a:r>
          </a:p>
        </p:txBody>
      </p:sp>
      <p:sp>
        <p:nvSpPr>
          <p:cNvPr id="175" name="Shape 175"/>
          <p:cNvSpPr txBox="1"/>
          <p:nvPr/>
        </p:nvSpPr>
        <p:spPr>
          <a:xfrm>
            <a:off x="603450" y="1431500"/>
            <a:ext cx="7315499" cy="3162300"/>
          </a:xfrm>
          <a:prstGeom prst="rect">
            <a:avLst/>
          </a:prstGeom>
          <a:noFill/>
          <a:ln>
            <a:noFill/>
          </a:ln>
        </p:spPr>
        <p:txBody>
          <a:bodyPr anchorCtr="0" anchor="t" bIns="91425" lIns="91425" rIns="91425" tIns="91425">
            <a:noAutofit/>
          </a:bodyPr>
          <a:lstStyle/>
          <a:p>
            <a:pPr indent="-342900" lvl="0" marL="457200" marR="0" rtl="0" algn="l">
              <a:lnSpc>
                <a:spcPct val="200000"/>
              </a:lnSpc>
              <a:spcBef>
                <a:spcPts val="0"/>
              </a:spcBef>
              <a:spcAft>
                <a:spcPts val="0"/>
              </a:spcAft>
              <a:buClr>
                <a:srgbClr val="0B5394"/>
              </a:buClr>
              <a:buSzPct val="100000"/>
              <a:buFont typeface="Arial"/>
              <a:buChar char="●"/>
            </a:pPr>
            <a:r>
              <a:rPr lang="en" sz="1800">
                <a:solidFill>
                  <a:srgbClr val="0B5394"/>
                </a:solidFill>
              </a:rPr>
              <a:t>There are over 2.5 million apps across Apple App Store and Google Play </a:t>
            </a:r>
          </a:p>
          <a:p>
            <a:pPr indent="-342900" lvl="1" marL="914400" marR="0" rtl="0" algn="l">
              <a:lnSpc>
                <a:spcPct val="200000"/>
              </a:lnSpc>
              <a:spcBef>
                <a:spcPts val="0"/>
              </a:spcBef>
              <a:spcAft>
                <a:spcPts val="0"/>
              </a:spcAft>
              <a:buClr>
                <a:srgbClr val="0B5394"/>
              </a:buClr>
              <a:buSzPct val="100000"/>
              <a:buFont typeface="Courier New"/>
              <a:buChar char="o"/>
            </a:pPr>
            <a:r>
              <a:rPr b="0" baseline="0" i="0" lang="en" sz="1800" u="none" cap="none" strike="noStrike">
                <a:solidFill>
                  <a:srgbClr val="0B5394"/>
                </a:solidFill>
                <a:latin typeface="Arial"/>
                <a:ea typeface="Arial"/>
                <a:cs typeface="Arial"/>
                <a:sym typeface="Arial"/>
              </a:rPr>
              <a:t>New: in a year</a:t>
            </a:r>
          </a:p>
          <a:p>
            <a:pPr indent="-342900" lvl="1" marL="914400" marR="0" rtl="0" algn="l">
              <a:lnSpc>
                <a:spcPct val="200000"/>
              </a:lnSpc>
              <a:spcBef>
                <a:spcPts val="0"/>
              </a:spcBef>
              <a:spcAft>
                <a:spcPts val="0"/>
              </a:spcAft>
              <a:buClr>
                <a:srgbClr val="0B5394"/>
              </a:buClr>
              <a:buSzPct val="100000"/>
              <a:buFont typeface="Courier New"/>
              <a:buChar char="o"/>
            </a:pPr>
            <a:r>
              <a:rPr b="0" baseline="0" i="0" lang="en" sz="1800" u="none" cap="none" strike="noStrike">
                <a:solidFill>
                  <a:srgbClr val="0B5394"/>
                </a:solidFill>
                <a:latin typeface="Arial"/>
                <a:ea typeface="Arial"/>
                <a:cs typeface="Arial"/>
                <a:sym typeface="Arial"/>
              </a:rPr>
              <a:t>Crossing Threshold: in a year</a:t>
            </a:r>
          </a:p>
          <a:p>
            <a:pPr indent="-342900" lvl="1" marL="914400" marR="0" rtl="0" algn="l">
              <a:lnSpc>
                <a:spcPct val="200000"/>
              </a:lnSpc>
              <a:spcBef>
                <a:spcPts val="0"/>
              </a:spcBef>
              <a:spcAft>
                <a:spcPts val="0"/>
              </a:spcAft>
              <a:buClr>
                <a:srgbClr val="0B5394"/>
              </a:buClr>
              <a:buSzPct val="100000"/>
              <a:buFont typeface="Courier New"/>
              <a:buChar char="o"/>
            </a:pPr>
            <a:r>
              <a:rPr b="0" baseline="0" i="0" lang="en" sz="1800" u="none" cap="none" strike="noStrike">
                <a:solidFill>
                  <a:srgbClr val="0B5394"/>
                </a:solidFill>
                <a:latin typeface="Arial"/>
                <a:ea typeface="Arial"/>
                <a:cs typeface="Arial"/>
                <a:sym typeface="Arial"/>
              </a:rPr>
              <a:t>AVAILABLE BUDGETS: COMPANIES, CONSUMER BUYING HABITS ETC</a:t>
            </a:r>
          </a:p>
        </p:txBody>
      </p:sp>
      <p:pic>
        <p:nvPicPr>
          <p:cNvPr id="176" name="Shape 176"/>
          <p:cNvPicPr preferRelativeResize="0"/>
          <p:nvPr/>
        </p:nvPicPr>
        <p:blipFill rotWithShape="1">
          <a:blip r:embed="rId3">
            <a:alphaModFix/>
          </a:blip>
          <a:srcRect b="0" l="0" r="0" t="0"/>
          <a:stretch/>
        </p:blipFill>
        <p:spPr>
          <a:xfrm>
            <a:off x="7415700" y="-48425"/>
            <a:ext cx="1728299" cy="12515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457200" y="246350"/>
            <a:ext cx="7315499" cy="10139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Droid Serif"/>
              <a:buNone/>
            </a:pPr>
            <a:r>
              <a:rPr b="1" baseline="0" i="0" lang="en" sz="3600" u="none" cap="none" strike="noStrike">
                <a:solidFill>
                  <a:schemeClr val="lt1"/>
                </a:solidFill>
                <a:latin typeface="Droid Serif"/>
                <a:ea typeface="Droid Serif"/>
                <a:cs typeface="Droid Serif"/>
                <a:sym typeface="Droid Serif"/>
              </a:rPr>
              <a:t>Product</a:t>
            </a:r>
            <a:r>
              <a:rPr b="1" lang="en" sz="3600">
                <a:solidFill>
                  <a:schemeClr val="lt1"/>
                </a:solidFill>
                <a:latin typeface="Droid Serif"/>
                <a:ea typeface="Droid Serif"/>
                <a:cs typeface="Droid Serif"/>
                <a:sym typeface="Droid Serif"/>
              </a:rPr>
              <a:t> D</a:t>
            </a:r>
            <a:r>
              <a:rPr b="1" baseline="0" i="0" lang="en" sz="3600" u="none" cap="none" strike="noStrike">
                <a:solidFill>
                  <a:schemeClr val="lt1"/>
                </a:solidFill>
                <a:latin typeface="Droid Serif"/>
                <a:ea typeface="Droid Serif"/>
                <a:cs typeface="Droid Serif"/>
                <a:sym typeface="Droid Serif"/>
              </a:rPr>
              <a:t>escription and Technology</a:t>
            </a:r>
          </a:p>
        </p:txBody>
      </p:sp>
      <p:pic>
        <p:nvPicPr>
          <p:cNvPr id="182" name="Shape 182"/>
          <p:cNvPicPr preferRelativeResize="0"/>
          <p:nvPr/>
        </p:nvPicPr>
        <p:blipFill rotWithShape="1">
          <a:blip r:embed="rId3">
            <a:alphaModFix/>
          </a:blip>
          <a:srcRect b="0" l="0" r="0" t="0"/>
          <a:stretch/>
        </p:blipFill>
        <p:spPr>
          <a:xfrm>
            <a:off x="7415700" y="-48425"/>
            <a:ext cx="1728299" cy="1251599"/>
          </a:xfrm>
          <a:prstGeom prst="rect">
            <a:avLst/>
          </a:prstGeom>
          <a:noFill/>
          <a:ln>
            <a:noFill/>
          </a:ln>
        </p:spPr>
      </p:pic>
      <p:pic>
        <p:nvPicPr>
          <p:cNvPr id="183" name="Shape 183"/>
          <p:cNvPicPr preferRelativeResize="0"/>
          <p:nvPr/>
        </p:nvPicPr>
        <p:blipFill>
          <a:blip r:embed="rId4">
            <a:alphaModFix/>
          </a:blip>
          <a:stretch>
            <a:fillRect/>
          </a:stretch>
        </p:blipFill>
        <p:spPr>
          <a:xfrm>
            <a:off x="186575" y="1390674"/>
            <a:ext cx="2007025" cy="3568049"/>
          </a:xfrm>
          <a:prstGeom prst="rect">
            <a:avLst/>
          </a:prstGeom>
          <a:noFill/>
          <a:ln>
            <a:noFill/>
          </a:ln>
        </p:spPr>
      </p:pic>
      <p:pic>
        <p:nvPicPr>
          <p:cNvPr id="184" name="Shape 184"/>
          <p:cNvPicPr preferRelativeResize="0"/>
          <p:nvPr/>
        </p:nvPicPr>
        <p:blipFill>
          <a:blip r:embed="rId5">
            <a:alphaModFix/>
          </a:blip>
          <a:stretch>
            <a:fillRect/>
          </a:stretch>
        </p:blipFill>
        <p:spPr>
          <a:xfrm>
            <a:off x="2717800" y="1390662"/>
            <a:ext cx="2007025" cy="3568063"/>
          </a:xfrm>
          <a:prstGeom prst="rect">
            <a:avLst/>
          </a:prstGeom>
          <a:noFill/>
          <a:ln>
            <a:noFill/>
          </a:ln>
        </p:spPr>
      </p:pic>
      <p:sp>
        <p:nvSpPr>
          <p:cNvPr id="185" name="Shape 185"/>
          <p:cNvSpPr txBox="1"/>
          <p:nvPr/>
        </p:nvSpPr>
        <p:spPr>
          <a:xfrm>
            <a:off x="7056350" y="1445500"/>
            <a:ext cx="1964399" cy="1344900"/>
          </a:xfrm>
          <a:prstGeom prst="rect">
            <a:avLst/>
          </a:prstGeom>
          <a:noFill/>
          <a:ln>
            <a:noFill/>
          </a:ln>
        </p:spPr>
        <p:txBody>
          <a:bodyPr anchorCtr="0" anchor="t" bIns="91425" lIns="91425" rIns="91425" tIns="91425">
            <a:noAutofit/>
          </a:bodyPr>
          <a:lstStyle/>
          <a:p>
            <a:pPr lvl="0" rtl="0">
              <a:spcBef>
                <a:spcPts val="0"/>
              </a:spcBef>
              <a:buClr>
                <a:schemeClr val="dk1"/>
              </a:buClr>
              <a:buSzPct val="61111"/>
              <a:buFont typeface="Arial"/>
              <a:buNone/>
            </a:pPr>
            <a:r>
              <a:rPr lang="en" sz="1800" u="sng">
                <a:solidFill>
                  <a:srgbClr val="1155CC"/>
                </a:solidFill>
                <a:hlinkClick r:id="rId6"/>
              </a:rPr>
              <a:t>https://popapp.in/projects/55328b201cc4e2264a6cca04/preview</a:t>
            </a:r>
          </a:p>
          <a:p>
            <a:pPr lvl="0" rtl="0">
              <a:spcBef>
                <a:spcPts val="0"/>
              </a:spcBef>
              <a:buClr>
                <a:schemeClr val="dk1"/>
              </a:buClr>
              <a:buFont typeface="Arial"/>
              <a:buNone/>
            </a:pPr>
            <a:r>
              <a:t/>
            </a:r>
            <a:endParaRPr sz="1000" u="sng">
              <a:solidFill>
                <a:srgbClr val="1155CC"/>
              </a:solidFill>
              <a:hlinkClick r:id="rId7"/>
            </a:endParaRPr>
          </a:p>
          <a:p>
            <a:pPr>
              <a:spcBef>
                <a:spcPts val="0"/>
              </a:spcBef>
              <a:buNone/>
            </a:pPr>
            <a:r>
              <a:t/>
            </a:r>
            <a:endParaRPr/>
          </a:p>
        </p:txBody>
      </p:sp>
      <p:pic>
        <p:nvPicPr>
          <p:cNvPr id="186" name="Shape 186"/>
          <p:cNvPicPr preferRelativeResize="0"/>
          <p:nvPr/>
        </p:nvPicPr>
        <p:blipFill>
          <a:blip r:embed="rId8">
            <a:alphaModFix/>
          </a:blip>
          <a:stretch>
            <a:fillRect/>
          </a:stretch>
        </p:blipFill>
        <p:spPr>
          <a:xfrm>
            <a:off x="4967599" y="1445491"/>
            <a:ext cx="1964400" cy="3492283"/>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457200" y="101100"/>
            <a:ext cx="7315499" cy="10139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r>
              <a:rPr b="1" baseline="0" i="0" lang="en" sz="4400" u="none" cap="none" strike="noStrike">
                <a:solidFill>
                  <a:schemeClr val="lt1"/>
                </a:solidFill>
                <a:latin typeface="Droid Serif"/>
                <a:ea typeface="Droid Serif"/>
                <a:cs typeface="Droid Serif"/>
                <a:sym typeface="Droid Serif"/>
              </a:rPr>
              <a:t>Picture Product</a:t>
            </a:r>
          </a:p>
        </p:txBody>
      </p:sp>
      <p:sp>
        <p:nvSpPr>
          <p:cNvPr id="192" name="Shape 192"/>
          <p:cNvSpPr txBox="1"/>
          <p:nvPr/>
        </p:nvSpPr>
        <p:spPr>
          <a:xfrm>
            <a:off x="3353525" y="1202775"/>
            <a:ext cx="4230298" cy="3582600"/>
          </a:xfrm>
          <a:prstGeom prst="rect">
            <a:avLst/>
          </a:prstGeom>
          <a:noFill/>
          <a:ln>
            <a:noFill/>
          </a:ln>
        </p:spPr>
        <p:txBody>
          <a:bodyPr anchorCtr="0" anchor="t" bIns="91425" lIns="91425" rIns="91425" tIns="91425">
            <a:noAutofit/>
          </a:bodyPr>
          <a:lstStyle/>
          <a:p>
            <a:pPr indent="-381000" lvl="0" marL="457200" marR="0" rtl="0" algn="l">
              <a:lnSpc>
                <a:spcPct val="15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Prototype currently beta stage of testing</a:t>
            </a:r>
          </a:p>
          <a:p>
            <a:pPr indent="-381000" lvl="0" marL="457200" marR="0" rtl="0" algn="l">
              <a:lnSpc>
                <a:spcPct val="15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UI will mirror an easy to use, Netflix set-up</a:t>
            </a:r>
          </a:p>
          <a:p>
            <a:pPr indent="-381000" lvl="0" marL="457200" marR="0" rtl="0" algn="l">
              <a:lnSpc>
                <a:spcPct val="15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Organized by sponsored, recommended, featured, etc.</a:t>
            </a:r>
          </a:p>
        </p:txBody>
      </p:sp>
      <p:pic>
        <p:nvPicPr>
          <p:cNvPr id="193" name="Shape 193"/>
          <p:cNvPicPr preferRelativeResize="0"/>
          <p:nvPr/>
        </p:nvPicPr>
        <p:blipFill rotWithShape="1">
          <a:blip r:embed="rId3">
            <a:alphaModFix/>
          </a:blip>
          <a:srcRect b="0" l="0" r="0" t="0"/>
          <a:stretch/>
        </p:blipFill>
        <p:spPr>
          <a:xfrm>
            <a:off x="7415700" y="-48425"/>
            <a:ext cx="1728299" cy="1251599"/>
          </a:xfrm>
          <a:prstGeom prst="rect">
            <a:avLst/>
          </a:prstGeom>
          <a:noFill/>
          <a:ln>
            <a:noFill/>
          </a:ln>
        </p:spPr>
      </p:pic>
      <p:pic>
        <p:nvPicPr>
          <p:cNvPr id="194" name="Shape 194"/>
          <p:cNvPicPr preferRelativeResize="0"/>
          <p:nvPr/>
        </p:nvPicPr>
        <p:blipFill>
          <a:blip r:embed="rId4">
            <a:alphaModFix/>
          </a:blip>
          <a:stretch>
            <a:fillRect/>
          </a:stretch>
        </p:blipFill>
        <p:spPr>
          <a:xfrm>
            <a:off x="457200" y="1202775"/>
            <a:ext cx="2197424" cy="39065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457200" y="101100"/>
            <a:ext cx="7315499" cy="10139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Droid Serif"/>
              <a:buNone/>
            </a:pPr>
            <a:r>
              <a:rPr b="1" baseline="0" i="0" lang="en" sz="4400" u="none" cap="none" strike="noStrike">
                <a:solidFill>
                  <a:schemeClr val="lt1"/>
                </a:solidFill>
                <a:latin typeface="Droid Serif"/>
                <a:ea typeface="Droid Serif"/>
                <a:cs typeface="Droid Serif"/>
                <a:sym typeface="Droid Serif"/>
              </a:rPr>
              <a:t>ALGORITHM</a:t>
            </a:r>
          </a:p>
        </p:txBody>
      </p:sp>
      <p:sp>
        <p:nvSpPr>
          <p:cNvPr id="200" name="Shape 200"/>
          <p:cNvSpPr txBox="1"/>
          <p:nvPr/>
        </p:nvSpPr>
        <p:spPr>
          <a:xfrm>
            <a:off x="626625" y="1574350"/>
            <a:ext cx="6963598" cy="3207900"/>
          </a:xfrm>
          <a:prstGeom prst="rect">
            <a:avLst/>
          </a:prstGeom>
          <a:noFill/>
          <a:ln>
            <a:noFill/>
          </a:ln>
        </p:spPr>
        <p:txBody>
          <a:bodyPr anchorCtr="0" anchor="t" bIns="91425" lIns="91425" rIns="91425" tIns="91425">
            <a:noAutofit/>
          </a:bodyPr>
          <a:lstStyle/>
          <a:p>
            <a:pPr indent="-381000" lvl="0" marL="457200" marR="0" rtl="0" algn="l">
              <a:lnSpc>
                <a:spcPct val="10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In discussions with multiple parties to partner, modify, make it propriet</a:t>
            </a:r>
            <a:r>
              <a:rPr lang="en" sz="2400">
                <a:solidFill>
                  <a:srgbClr val="0B5394"/>
                </a:solidFill>
              </a:rPr>
              <a:t>a</a:t>
            </a:r>
            <a:r>
              <a:rPr b="0" baseline="0" i="0" lang="en" sz="2400" u="none" cap="none" strike="noStrike">
                <a:solidFill>
                  <a:srgbClr val="0B5394"/>
                </a:solidFill>
                <a:latin typeface="Arial"/>
                <a:ea typeface="Arial"/>
                <a:cs typeface="Arial"/>
                <a:sym typeface="Arial"/>
              </a:rPr>
              <a:t>ry </a:t>
            </a:r>
          </a:p>
          <a:p>
            <a:pPr indent="0" lvl="0" marL="0" marR="0" rtl="0" algn="l">
              <a:lnSpc>
                <a:spcPct val="100000"/>
              </a:lnSpc>
              <a:spcBef>
                <a:spcPts val="0"/>
              </a:spcBef>
              <a:spcAft>
                <a:spcPts val="0"/>
              </a:spcAft>
              <a:buClr>
                <a:srgbClr val="000000"/>
              </a:buClr>
              <a:buFont typeface="Arial"/>
              <a:buNone/>
            </a:pPr>
            <a:r>
              <a:t/>
            </a:r>
            <a:endParaRPr b="0" baseline="0" i="0" sz="2400" u="none" cap="none" strike="noStrike">
              <a:solidFill>
                <a:srgbClr val="0B5394"/>
              </a:solidFill>
              <a:latin typeface="Arial"/>
              <a:ea typeface="Arial"/>
              <a:cs typeface="Arial"/>
              <a:sym typeface="Arial"/>
            </a:endParaRPr>
          </a:p>
          <a:p>
            <a:pPr indent="-381000" lvl="0" marL="457200" marR="0" rtl="0" algn="l">
              <a:lnSpc>
                <a:spcPct val="10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TALK A BIT MORE </a:t>
            </a:r>
          </a:p>
          <a:p>
            <a:pPr indent="-381000" lvl="0" marL="457200" marR="0" rtl="0" algn="l">
              <a:lnSpc>
                <a:spcPct val="10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AVAILABILITY OF SERVER SPEED </a:t>
            </a:r>
          </a:p>
          <a:p>
            <a:pPr indent="0" lvl="0" marL="0" marR="0" rtl="0" algn="l">
              <a:lnSpc>
                <a:spcPct val="100000"/>
              </a:lnSpc>
              <a:spcBef>
                <a:spcPts val="0"/>
              </a:spcBef>
              <a:spcAft>
                <a:spcPts val="0"/>
              </a:spcAft>
              <a:buClr>
                <a:srgbClr val="000000"/>
              </a:buClr>
              <a:buFont typeface="Arial"/>
              <a:buNone/>
            </a:pPr>
            <a:r>
              <a:t/>
            </a:r>
            <a:endParaRPr b="0" baseline="0" i="0" sz="1800" u="none" cap="none" strike="noStrike">
              <a:solidFill>
                <a:srgbClr val="4A86E8"/>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baseline="0" i="0" sz="1800" u="none" cap="none" strike="noStrike">
              <a:solidFill>
                <a:srgbClr val="4A86E8"/>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baseline="0" i="0" sz="1800" u="none" cap="none" strike="noStrike">
              <a:solidFill>
                <a:srgbClr val="4A86E8"/>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baseline="0" i="0" sz="1800" u="none" cap="none" strike="noStrike">
              <a:solidFill>
                <a:srgbClr val="4A86E8"/>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baseline="0" i="0" sz="1800" u="none" cap="none" strike="noStrike">
              <a:solidFill>
                <a:srgbClr val="4A86E8"/>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baseline="0" i="0" sz="1800" u="none" cap="none" strike="noStrike">
              <a:solidFill>
                <a:srgbClr val="4A86E8"/>
              </a:solidFill>
              <a:latin typeface="Arial"/>
              <a:ea typeface="Arial"/>
              <a:cs typeface="Arial"/>
              <a:sym typeface="Arial"/>
            </a:endParaRPr>
          </a:p>
        </p:txBody>
      </p:sp>
      <p:pic>
        <p:nvPicPr>
          <p:cNvPr id="201" name="Shape 201"/>
          <p:cNvPicPr preferRelativeResize="0"/>
          <p:nvPr/>
        </p:nvPicPr>
        <p:blipFill rotWithShape="1">
          <a:blip r:embed="rId3">
            <a:alphaModFix/>
          </a:blip>
          <a:srcRect b="0" l="0" r="0" t="0"/>
          <a:stretch/>
        </p:blipFill>
        <p:spPr>
          <a:xfrm>
            <a:off x="7415700" y="-48425"/>
            <a:ext cx="1728299" cy="12515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234200" y="94850"/>
            <a:ext cx="7225499" cy="11150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Droid Serif"/>
              <a:buNone/>
            </a:pPr>
            <a:r>
              <a:rPr b="1" baseline="0" i="0" lang="en" sz="3600" u="none" cap="none" strike="noStrike">
                <a:solidFill>
                  <a:schemeClr val="lt1"/>
                </a:solidFill>
                <a:latin typeface="Droid Serif"/>
                <a:ea typeface="Droid Serif"/>
                <a:cs typeface="Droid Serif"/>
                <a:sym typeface="Droid Serif"/>
              </a:rPr>
              <a:t>Market Analysis and Summary</a:t>
            </a:r>
          </a:p>
        </p:txBody>
      </p:sp>
      <p:sp>
        <p:nvSpPr>
          <p:cNvPr id="207" name="Shape 207"/>
          <p:cNvSpPr txBox="1"/>
          <p:nvPr/>
        </p:nvSpPr>
        <p:spPr>
          <a:xfrm>
            <a:off x="2638325" y="2117900"/>
            <a:ext cx="36297" cy="120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sp>
        <p:nvSpPr>
          <p:cNvPr id="208" name="Shape 208"/>
          <p:cNvSpPr txBox="1"/>
          <p:nvPr/>
        </p:nvSpPr>
        <p:spPr>
          <a:xfrm>
            <a:off x="2662525" y="2142125"/>
            <a:ext cx="6971099" cy="8133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sp>
        <p:nvSpPr>
          <p:cNvPr id="209" name="Shape 209"/>
          <p:cNvSpPr txBox="1"/>
          <p:nvPr/>
        </p:nvSpPr>
        <p:spPr>
          <a:xfrm>
            <a:off x="-56275" y="1198200"/>
            <a:ext cx="9144000" cy="3945299"/>
          </a:xfrm>
          <a:prstGeom prst="rect">
            <a:avLst/>
          </a:prstGeom>
          <a:noFill/>
          <a:ln>
            <a:noFill/>
          </a:ln>
        </p:spPr>
        <p:txBody>
          <a:bodyPr anchorCtr="0" anchor="t" bIns="91425" lIns="91425" rIns="91425" tIns="91425">
            <a:noAutofit/>
          </a:bodyPr>
          <a:lstStyle/>
          <a:p>
            <a:pPr indent="-342900" lvl="0" marL="457200" marR="0" rtl="0" algn="l">
              <a:lnSpc>
                <a:spcPct val="200000"/>
              </a:lnSpc>
              <a:spcBef>
                <a:spcPts val="0"/>
              </a:spcBef>
              <a:spcAft>
                <a:spcPts val="0"/>
              </a:spcAft>
              <a:buClr>
                <a:srgbClr val="0B5394"/>
              </a:buClr>
              <a:buSzPct val="100000"/>
              <a:buFont typeface="Arial"/>
              <a:buChar char="●"/>
            </a:pPr>
            <a:r>
              <a:rPr b="0" baseline="0" i="0" lang="en" sz="1400" u="none" cap="none" strike="noStrike">
                <a:solidFill>
                  <a:srgbClr val="0B5394"/>
                </a:solidFill>
                <a:latin typeface="Arial"/>
                <a:ea typeface="Arial"/>
                <a:cs typeface="Arial"/>
                <a:sym typeface="Arial"/>
              </a:rPr>
              <a:t>Size of market</a:t>
            </a:r>
            <a:r>
              <a:rPr lang="en">
                <a:solidFill>
                  <a:srgbClr val="0B5394"/>
                </a:solidFill>
              </a:rPr>
              <a:t>: A</a:t>
            </a:r>
            <a:r>
              <a:rPr b="0" baseline="0" i="0" lang="en" sz="1400" u="none" cap="none" strike="noStrike">
                <a:solidFill>
                  <a:srgbClr val="0B5394"/>
                </a:solidFill>
                <a:latin typeface="Arial"/>
                <a:ea typeface="Arial"/>
                <a:cs typeface="Arial"/>
                <a:sym typeface="Arial"/>
              </a:rPr>
              <a:t>ll Face</a:t>
            </a:r>
            <a:r>
              <a:rPr lang="en">
                <a:solidFill>
                  <a:srgbClr val="0B5394"/>
                </a:solidFill>
              </a:rPr>
              <a:t>b</a:t>
            </a:r>
            <a:r>
              <a:rPr b="0" baseline="0" i="0" lang="en" sz="1400" u="none" cap="none" strike="noStrike">
                <a:solidFill>
                  <a:srgbClr val="0B5394"/>
                </a:solidFill>
                <a:latin typeface="Arial"/>
                <a:ea typeface="Arial"/>
                <a:cs typeface="Arial"/>
                <a:sym typeface="Arial"/>
              </a:rPr>
              <a:t>ook users; currently about 1.5 Billion </a:t>
            </a:r>
          </a:p>
          <a:p>
            <a:pPr indent="-317500" lvl="1" marL="914400" marR="0" rtl="0" algn="l">
              <a:lnSpc>
                <a:spcPct val="200000"/>
              </a:lnSpc>
              <a:spcBef>
                <a:spcPts val="0"/>
              </a:spcBef>
              <a:spcAft>
                <a:spcPts val="0"/>
              </a:spcAft>
              <a:buClr>
                <a:srgbClr val="0B5394"/>
              </a:buClr>
              <a:buSzPct val="77777"/>
              <a:buFont typeface="Courier New"/>
              <a:buChar char="o"/>
            </a:pPr>
            <a:r>
              <a:rPr b="0" baseline="0" i="0" lang="en" sz="1400" u="none" cap="none" strike="noStrike">
                <a:solidFill>
                  <a:srgbClr val="0B5394"/>
                </a:solidFill>
                <a:latin typeface="Arial"/>
                <a:ea typeface="Arial"/>
                <a:cs typeface="Arial"/>
                <a:sym typeface="Arial"/>
              </a:rPr>
              <a:t>Companies</a:t>
            </a:r>
          </a:p>
          <a:p>
            <a:pPr indent="-317500" lvl="4" marL="914400" marR="0" rtl="0" algn="l">
              <a:lnSpc>
                <a:spcPct val="200000"/>
              </a:lnSpc>
              <a:spcBef>
                <a:spcPts val="0"/>
              </a:spcBef>
              <a:spcAft>
                <a:spcPts val="0"/>
              </a:spcAft>
              <a:buClr>
                <a:srgbClr val="0B5394"/>
              </a:buClr>
              <a:buSzPct val="77777"/>
              <a:buFont typeface="Courier New"/>
              <a:buChar char="o"/>
            </a:pPr>
            <a:r>
              <a:rPr b="0" baseline="0" i="0" lang="en" sz="1400" u="none" cap="none" strike="noStrike">
                <a:solidFill>
                  <a:srgbClr val="0B5394"/>
                </a:solidFill>
                <a:latin typeface="Arial"/>
                <a:ea typeface="Arial"/>
                <a:cs typeface="Arial"/>
                <a:sym typeface="Arial"/>
              </a:rPr>
              <a:t>               New apps:</a:t>
            </a:r>
          </a:p>
          <a:p>
            <a:pPr indent="-317500" lvl="5" marL="914400" marR="0" rtl="0" algn="l">
              <a:lnSpc>
                <a:spcPct val="200000"/>
              </a:lnSpc>
              <a:spcBef>
                <a:spcPts val="0"/>
              </a:spcBef>
              <a:spcAft>
                <a:spcPts val="0"/>
              </a:spcAft>
              <a:buClr>
                <a:srgbClr val="0B5394"/>
              </a:buClr>
              <a:buSzPct val="77777"/>
              <a:buFont typeface="Courier New"/>
              <a:buChar char="o"/>
            </a:pPr>
            <a:r>
              <a:rPr b="0" baseline="0" i="0" lang="en" sz="1400" u="none" cap="none" strike="noStrike">
                <a:solidFill>
                  <a:srgbClr val="0B5394"/>
                </a:solidFill>
                <a:latin typeface="Arial"/>
                <a:ea typeface="Arial"/>
                <a:cs typeface="Arial"/>
                <a:sym typeface="Arial"/>
              </a:rPr>
              <a:t>               existing but not stable</a:t>
            </a:r>
          </a:p>
          <a:p>
            <a:pPr indent="-317500" lvl="5" marL="914400" marR="0" rtl="0" algn="l">
              <a:lnSpc>
                <a:spcPct val="200000"/>
              </a:lnSpc>
              <a:spcBef>
                <a:spcPts val="0"/>
              </a:spcBef>
              <a:spcAft>
                <a:spcPts val="0"/>
              </a:spcAft>
              <a:buClr>
                <a:srgbClr val="0B5394"/>
              </a:buClr>
              <a:buSzPct val="77777"/>
              <a:buFont typeface="Courier New"/>
              <a:buChar char="o"/>
            </a:pPr>
            <a:r>
              <a:rPr b="0" baseline="0" i="0" lang="en" sz="1400" u="none" cap="none" strike="noStrike">
                <a:solidFill>
                  <a:srgbClr val="0B5394"/>
                </a:solidFill>
                <a:latin typeface="Arial"/>
                <a:ea typeface="Arial"/>
                <a:cs typeface="Arial"/>
                <a:sym typeface="Arial"/>
              </a:rPr>
              <a:t>                dying</a:t>
            </a:r>
          </a:p>
          <a:p>
            <a:pPr indent="-317500" lvl="1" marL="914400" marR="0" rtl="0" algn="l">
              <a:lnSpc>
                <a:spcPct val="200000"/>
              </a:lnSpc>
              <a:spcBef>
                <a:spcPts val="0"/>
              </a:spcBef>
              <a:spcAft>
                <a:spcPts val="0"/>
              </a:spcAft>
              <a:buClr>
                <a:srgbClr val="0B5394"/>
              </a:buClr>
              <a:buSzPct val="77777"/>
              <a:buFont typeface="Courier New"/>
              <a:buChar char="o"/>
            </a:pPr>
            <a:r>
              <a:rPr b="0" baseline="0" i="0" lang="en" sz="1400" u="none" cap="none" strike="noStrike">
                <a:solidFill>
                  <a:srgbClr val="0B5394"/>
                </a:solidFill>
                <a:latin typeface="Arial"/>
                <a:ea typeface="Arial"/>
                <a:cs typeface="Arial"/>
                <a:sym typeface="Arial"/>
              </a:rPr>
              <a:t>Consumers</a:t>
            </a:r>
          </a:p>
          <a:p>
            <a:pPr indent="-317500" lvl="2" marL="1371600" marR="0" rtl="0" algn="l">
              <a:lnSpc>
                <a:spcPct val="200000"/>
              </a:lnSpc>
              <a:spcBef>
                <a:spcPts val="0"/>
              </a:spcBef>
              <a:spcAft>
                <a:spcPts val="0"/>
              </a:spcAft>
              <a:buClr>
                <a:srgbClr val="0B5394"/>
              </a:buClr>
              <a:buSzPct val="77777"/>
              <a:buFont typeface="Noto Symbol"/>
              <a:buChar char="▪"/>
            </a:pPr>
            <a:r>
              <a:rPr b="0" baseline="0" i="0" lang="en" sz="1400" u="none" cap="none" strike="noStrike">
                <a:solidFill>
                  <a:srgbClr val="0B5394"/>
                </a:solidFill>
                <a:latin typeface="Arial"/>
                <a:ea typeface="Arial"/>
                <a:cs typeface="Arial"/>
                <a:sym typeface="Arial"/>
              </a:rPr>
              <a:t>age and demographics </a:t>
            </a:r>
          </a:p>
          <a:p>
            <a:pPr indent="-342900" lvl="2" marL="1371600" marR="0" rtl="0" algn="l">
              <a:lnSpc>
                <a:spcPct val="200000"/>
              </a:lnSpc>
              <a:spcBef>
                <a:spcPts val="0"/>
              </a:spcBef>
              <a:spcAft>
                <a:spcPts val="0"/>
              </a:spcAft>
              <a:buClr>
                <a:srgbClr val="0B5394"/>
              </a:buClr>
              <a:buSzPct val="100000"/>
              <a:buFont typeface="Noto Symbol"/>
              <a:buChar char="▪"/>
            </a:pPr>
            <a:r>
              <a:rPr b="0" baseline="0" i="0" lang="en" sz="1400" u="none" cap="none" strike="noStrike">
                <a:solidFill>
                  <a:srgbClr val="0B5394"/>
                </a:solidFill>
                <a:latin typeface="Arial"/>
                <a:ea typeface="Arial"/>
                <a:cs typeface="Arial"/>
                <a:sym typeface="Arial"/>
              </a:rPr>
              <a:t>ad (free) no ad ($1.99)</a:t>
            </a:r>
          </a:p>
          <a:p>
            <a:pPr indent="-317500" lvl="1" marL="914400" marR="0" rtl="0" algn="l">
              <a:lnSpc>
                <a:spcPct val="200000"/>
              </a:lnSpc>
              <a:spcBef>
                <a:spcPts val="0"/>
              </a:spcBef>
              <a:spcAft>
                <a:spcPts val="0"/>
              </a:spcAft>
              <a:buClr>
                <a:srgbClr val="0B5394"/>
              </a:buClr>
              <a:buSzPct val="77777"/>
              <a:buFont typeface="Courier New"/>
              <a:buChar char="o"/>
            </a:pPr>
            <a:r>
              <a:rPr b="0" baseline="0" i="0" lang="en" sz="1400" u="none" cap="none" strike="noStrike">
                <a:solidFill>
                  <a:srgbClr val="0B5394"/>
                </a:solidFill>
                <a:latin typeface="Arial"/>
                <a:ea typeface="Arial"/>
                <a:cs typeface="Arial"/>
                <a:sym typeface="Arial"/>
              </a:rPr>
              <a:t>Sponsors </a:t>
            </a:r>
          </a:p>
          <a:p>
            <a:pPr indent="457200" lvl="0" marL="0" marR="0" rtl="0" algn="l">
              <a:lnSpc>
                <a:spcPct val="200000"/>
              </a:lnSpc>
              <a:spcBef>
                <a:spcPts val="0"/>
              </a:spcBef>
              <a:spcAft>
                <a:spcPts val="0"/>
              </a:spcAft>
              <a:buClr>
                <a:srgbClr val="000000"/>
              </a:buClr>
              <a:buFont typeface="Arial"/>
              <a:buNone/>
            </a:pPr>
            <a:r>
              <a:t/>
            </a:r>
            <a:endParaRPr b="0" baseline="0" i="0" sz="1400" u="none" cap="none" strike="noStrike">
              <a:solidFill>
                <a:srgbClr val="0B5394"/>
              </a:solidFill>
              <a:latin typeface="Arial"/>
              <a:ea typeface="Arial"/>
              <a:cs typeface="Arial"/>
              <a:sym typeface="Arial"/>
            </a:endParaRPr>
          </a:p>
        </p:txBody>
      </p:sp>
      <p:pic>
        <p:nvPicPr>
          <p:cNvPr id="210" name="Shape 210"/>
          <p:cNvPicPr preferRelativeResize="0"/>
          <p:nvPr/>
        </p:nvPicPr>
        <p:blipFill rotWithShape="1">
          <a:blip r:embed="rId3">
            <a:alphaModFix/>
          </a:blip>
          <a:srcRect b="0" l="0" r="0" t="0"/>
          <a:stretch/>
        </p:blipFill>
        <p:spPr>
          <a:xfrm>
            <a:off x="7415700" y="-48425"/>
            <a:ext cx="1728299" cy="1251599"/>
          </a:xfrm>
          <a:prstGeom prst="rect">
            <a:avLst/>
          </a:prstGeom>
          <a:noFill/>
          <a:ln>
            <a:noFill/>
          </a:ln>
        </p:spPr>
      </p:pic>
      <p:pic>
        <p:nvPicPr>
          <p:cNvPr id="211" name="Shape 211"/>
          <p:cNvPicPr preferRelativeResize="0"/>
          <p:nvPr/>
        </p:nvPicPr>
        <p:blipFill rotWithShape="1">
          <a:blip r:embed="rId3">
            <a:alphaModFix/>
          </a:blip>
          <a:srcRect b="0" l="0" r="0" t="0"/>
          <a:stretch/>
        </p:blipFill>
        <p:spPr>
          <a:xfrm>
            <a:off x="7415700" y="-48425"/>
            <a:ext cx="1728299" cy="12939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158700" y="168550"/>
            <a:ext cx="6665099" cy="11150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Droid Serif"/>
              <a:buNone/>
            </a:pPr>
            <a:r>
              <a:rPr b="1" baseline="0" i="0" lang="en" sz="4000" u="none" cap="none" strike="noStrike">
                <a:solidFill>
                  <a:schemeClr val="lt1"/>
                </a:solidFill>
                <a:latin typeface="Droid Serif"/>
                <a:ea typeface="Droid Serif"/>
                <a:cs typeface="Droid Serif"/>
                <a:sym typeface="Droid Serif"/>
              </a:rPr>
              <a:t>Market Analysis and Summary</a:t>
            </a:r>
          </a:p>
        </p:txBody>
      </p:sp>
      <p:sp>
        <p:nvSpPr>
          <p:cNvPr id="217" name="Shape 217"/>
          <p:cNvSpPr txBox="1"/>
          <p:nvPr/>
        </p:nvSpPr>
        <p:spPr>
          <a:xfrm>
            <a:off x="2638325" y="2117900"/>
            <a:ext cx="36298" cy="120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sp>
        <p:nvSpPr>
          <p:cNvPr id="218" name="Shape 218"/>
          <p:cNvSpPr txBox="1"/>
          <p:nvPr/>
        </p:nvSpPr>
        <p:spPr>
          <a:xfrm>
            <a:off x="2662525" y="2142125"/>
            <a:ext cx="6971099" cy="8133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sp>
        <p:nvSpPr>
          <p:cNvPr id="219" name="Shape 219"/>
          <p:cNvSpPr txBox="1"/>
          <p:nvPr/>
        </p:nvSpPr>
        <p:spPr>
          <a:xfrm>
            <a:off x="-56275" y="1198200"/>
            <a:ext cx="9144000" cy="3945299"/>
          </a:xfrm>
          <a:prstGeom prst="rect">
            <a:avLst/>
          </a:prstGeom>
          <a:noFill/>
          <a:ln>
            <a:noFill/>
          </a:ln>
        </p:spPr>
        <p:txBody>
          <a:bodyPr anchorCtr="0" anchor="t" bIns="91425" lIns="91425" rIns="91425" tIns="91425">
            <a:noAutofit/>
          </a:bodyPr>
          <a:lstStyle/>
          <a:p>
            <a:pPr indent="0" lvl="0" marL="0" marR="0" rtl="0" algn="l">
              <a:lnSpc>
                <a:spcPct val="200000"/>
              </a:lnSpc>
              <a:spcBef>
                <a:spcPts val="0"/>
              </a:spcBef>
              <a:spcAft>
                <a:spcPts val="0"/>
              </a:spcAft>
              <a:buClr>
                <a:srgbClr val="0B5394"/>
              </a:buClr>
              <a:buSzPct val="25000"/>
              <a:buFont typeface="Arial"/>
              <a:buNone/>
            </a:pPr>
            <a:r>
              <a:rPr b="0" baseline="0" i="0" lang="en" sz="1800" u="none" cap="none" strike="noStrike">
                <a:solidFill>
                  <a:srgbClr val="0B5394"/>
                </a:solidFill>
                <a:latin typeface="Arial"/>
                <a:ea typeface="Arial"/>
                <a:cs typeface="Arial"/>
                <a:sym typeface="Arial"/>
              </a:rPr>
              <a:t>   Competition Table, Only consumer focused not working with app companies </a:t>
            </a:r>
          </a:p>
          <a:p>
            <a:pPr indent="0" lvl="0" marL="0" marR="0" rtl="0" algn="l">
              <a:lnSpc>
                <a:spcPct val="200000"/>
              </a:lnSpc>
              <a:spcBef>
                <a:spcPts val="0"/>
              </a:spcBef>
              <a:spcAft>
                <a:spcPts val="0"/>
              </a:spcAft>
              <a:buClr>
                <a:srgbClr val="000000"/>
              </a:buClr>
              <a:buFont typeface="Arial"/>
              <a:buNone/>
            </a:pPr>
            <a:r>
              <a:t/>
            </a:r>
            <a:endParaRPr b="0" baseline="0" i="0" sz="1800" u="none" cap="none" strike="noStrike">
              <a:solidFill>
                <a:srgbClr val="0B5394"/>
              </a:solidFill>
              <a:latin typeface="Arial"/>
              <a:ea typeface="Arial"/>
              <a:cs typeface="Arial"/>
              <a:sym typeface="Arial"/>
            </a:endParaRPr>
          </a:p>
          <a:p>
            <a:pPr indent="0" lvl="0" marL="0" marR="0" rtl="0" algn="l">
              <a:lnSpc>
                <a:spcPct val="200000"/>
              </a:lnSpc>
              <a:spcBef>
                <a:spcPts val="0"/>
              </a:spcBef>
              <a:spcAft>
                <a:spcPts val="0"/>
              </a:spcAft>
              <a:buClr>
                <a:srgbClr val="000000"/>
              </a:buClr>
              <a:buFont typeface="Arial"/>
              <a:buNone/>
            </a:pPr>
            <a:r>
              <a:t/>
            </a:r>
            <a:endParaRPr b="0" baseline="0" i="0" sz="1800" u="none" cap="none" strike="noStrike">
              <a:solidFill>
                <a:srgbClr val="0B5394"/>
              </a:solidFill>
              <a:latin typeface="Arial"/>
              <a:ea typeface="Arial"/>
              <a:cs typeface="Arial"/>
              <a:sym typeface="Arial"/>
            </a:endParaRPr>
          </a:p>
          <a:p>
            <a:pPr indent="457200" lvl="0" marL="0" marR="0" rtl="0" algn="l">
              <a:lnSpc>
                <a:spcPct val="200000"/>
              </a:lnSpc>
              <a:spcBef>
                <a:spcPts val="0"/>
              </a:spcBef>
              <a:spcAft>
                <a:spcPts val="0"/>
              </a:spcAft>
              <a:buClr>
                <a:srgbClr val="000000"/>
              </a:buClr>
              <a:buFont typeface="Arial"/>
              <a:buNone/>
            </a:pPr>
            <a:r>
              <a:t/>
            </a:r>
            <a:endParaRPr b="0" baseline="0" i="0" sz="1800" u="none" cap="none" strike="noStrike">
              <a:solidFill>
                <a:srgbClr val="0B5394"/>
              </a:solidFill>
              <a:latin typeface="Arial"/>
              <a:ea typeface="Arial"/>
              <a:cs typeface="Arial"/>
              <a:sym typeface="Arial"/>
            </a:endParaRPr>
          </a:p>
        </p:txBody>
      </p:sp>
      <p:graphicFrame>
        <p:nvGraphicFramePr>
          <p:cNvPr id="220" name="Shape 220"/>
          <p:cNvGraphicFramePr/>
          <p:nvPr/>
        </p:nvGraphicFramePr>
        <p:xfrm>
          <a:off x="228600" y="2067275"/>
          <a:ext cx="3000000" cy="3000000"/>
        </p:xfrm>
        <a:graphic>
          <a:graphicData uri="http://schemas.openxmlformats.org/drawingml/2006/table">
            <a:tbl>
              <a:tblPr>
                <a:noFill/>
                <a:tableStyleId>{FF899F52-2B1C-4FC3-B8B4-A49DE6E424FA}</a:tableStyleId>
              </a:tblPr>
              <a:tblGrid>
                <a:gridCol w="2054575"/>
                <a:gridCol w="3635025"/>
                <a:gridCol w="2844800"/>
              </a:tblGrid>
              <a:tr h="381000">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1" baseline="0" lang="en" sz="1400" u="sng" cap="none" strike="noStrike">
                          <a:solidFill>
                            <a:schemeClr val="dk1"/>
                          </a:solidFill>
                        </a:rPr>
                        <a:t>NAME</a:t>
                      </a:r>
                    </a:p>
                  </a:txBody>
                  <a:tcPr marT="91425" marB="91425" marR="91425" marL="91425"/>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1" baseline="0" lang="en" sz="1400" u="sng" cap="none" strike="noStrike">
                          <a:solidFill>
                            <a:schemeClr val="dk1"/>
                          </a:solidFill>
                        </a:rPr>
                        <a:t>CURRENT SIZE </a:t>
                      </a:r>
                    </a:p>
                  </a:txBody>
                  <a:tcPr marT="91425" marB="91425" marR="91425" marL="91425"/>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1" baseline="0" lang="en" sz="1400" u="sng" cap="none" strike="noStrike">
                          <a:solidFill>
                            <a:schemeClr val="dk1"/>
                          </a:solidFill>
                        </a:rPr>
                        <a:t>MAIN DIFFERENCE</a:t>
                      </a:r>
                    </a:p>
                  </a:txBody>
                  <a:tcPr marT="91425" marB="91425" marR="91425" marL="91425"/>
                </a:tc>
              </a:tr>
              <a:tr h="381000">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baseline="0" i="0" lang="en" sz="1400" u="none" cap="none" strike="noStrike">
                          <a:solidFill>
                            <a:schemeClr val="dk1"/>
                          </a:solidFill>
                          <a:latin typeface="Arial"/>
                          <a:ea typeface="Arial"/>
                          <a:cs typeface="Arial"/>
                          <a:sym typeface="Arial"/>
                        </a:rPr>
                        <a:t>BAM</a:t>
                      </a:r>
                    </a:p>
                  </a:txBody>
                  <a:tcPr marT="91425" marB="91425" marR="91425" marL="91425"/>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baseline="0" i="0" lang="en" sz="1400" u="none" cap="none" strike="noStrike">
                          <a:solidFill>
                            <a:schemeClr val="dk1"/>
                          </a:solidFill>
                          <a:latin typeface="Arial"/>
                          <a:ea typeface="Arial"/>
                          <a:cs typeface="Arial"/>
                          <a:sym typeface="Arial"/>
                        </a:rPr>
                        <a:t>10,000,000 downloads </a:t>
                      </a: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baseline="0" lang="en" sz="1400" u="none" cap="none" strike="noStrike"/>
                        <a:t>No customized mapping, no link to FB, selective app choices  </a:t>
                      </a:r>
                    </a:p>
                  </a:txBody>
                  <a:tcPr marT="91425" marB="91425" marR="91425" marL="91425"/>
                </a:tc>
              </a:tr>
              <a:tr h="381000">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baseline="0" i="0" lang="en" sz="1400" u="none" cap="none" strike="noStrike">
                          <a:solidFill>
                            <a:schemeClr val="dk1"/>
                          </a:solidFill>
                          <a:latin typeface="Arial"/>
                          <a:ea typeface="Arial"/>
                          <a:cs typeface="Arial"/>
                          <a:sym typeface="Arial"/>
                        </a:rPr>
                        <a:t>App AllStars</a:t>
                      </a: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baseline="0" lang="en" sz="1400" u="none" cap="none" strike="noStrike"/>
                        <a:t>Unavailable last update 2011</a:t>
                      </a: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baseline="0" lang="en" sz="1400" u="none" cap="none" strike="noStrike"/>
                        <a:t>Only shows if App price drops </a:t>
                      </a:r>
                    </a:p>
                  </a:txBody>
                  <a:tcPr marT="91425" marB="91425" marR="91425" marL="91425"/>
                </a:tc>
              </a:tr>
              <a:tr h="381000">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baseline="0" i="0" lang="en" sz="1400" u="none" cap="none" strike="noStrike">
                          <a:solidFill>
                            <a:schemeClr val="dk1"/>
                          </a:solidFill>
                          <a:latin typeface="Arial"/>
                          <a:ea typeface="Arial"/>
                          <a:cs typeface="Arial"/>
                          <a:sym typeface="Arial"/>
                        </a:rPr>
                        <a:t>Appreciate: Android App Market</a:t>
                      </a: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baseline="0" lang="en" sz="1400" u="none" cap="none" strike="noStrike"/>
                        <a:t>500,000 downloads last update 2013</a:t>
                      </a: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baseline="0" lang="en" sz="1400" u="none" cap="none" strike="noStrike"/>
                        <a:t>Android based, no mechanism for threshold crossing apps </a:t>
                      </a:r>
                    </a:p>
                  </a:txBody>
                  <a:tcPr marT="91425" marB="91425" marR="91425" marL="91425"/>
                </a:tc>
              </a:tr>
              <a:tr h="381000">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baseline="0" i="0" lang="en" sz="1400" u="none" cap="none" strike="noStrike">
                          <a:solidFill>
                            <a:schemeClr val="dk1"/>
                          </a:solidFill>
                          <a:latin typeface="Arial"/>
                          <a:ea typeface="Arial"/>
                          <a:cs typeface="Arial"/>
                          <a:sym typeface="Arial"/>
                        </a:rPr>
                        <a:t>BestAppFinder</a:t>
                      </a: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baseline="0" lang="en" sz="1400" u="none" cap="none" strike="noStrike"/>
                        <a:t>Unavailable last update 2011</a:t>
                      </a: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baseline="0" lang="en" sz="1400" u="none" cap="none" strike="noStrike"/>
                        <a:t>Recommends trending apps only</a:t>
                      </a:r>
                    </a:p>
                  </a:txBody>
                  <a:tcPr marT="91425" marB="91425" marR="91425" marL="91425"/>
                </a:tc>
              </a:tr>
            </a:tbl>
          </a:graphicData>
        </a:graphic>
      </p:graphicFrame>
      <p:pic>
        <p:nvPicPr>
          <p:cNvPr id="221" name="Shape 221"/>
          <p:cNvPicPr preferRelativeResize="0"/>
          <p:nvPr/>
        </p:nvPicPr>
        <p:blipFill rotWithShape="1">
          <a:blip r:embed="rId4">
            <a:alphaModFix/>
          </a:blip>
          <a:srcRect b="0" l="0" r="0" t="0"/>
          <a:stretch/>
        </p:blipFill>
        <p:spPr>
          <a:xfrm>
            <a:off x="7415700" y="-48425"/>
            <a:ext cx="1728299" cy="12515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265725" y="152400"/>
            <a:ext cx="7410299" cy="11495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r>
              <a:rPr b="1" baseline="0" i="0" lang="en" sz="4000" u="none" cap="none" strike="noStrike">
                <a:solidFill>
                  <a:schemeClr val="lt1"/>
                </a:solidFill>
                <a:latin typeface="Droid Serif"/>
                <a:ea typeface="Droid Serif"/>
                <a:cs typeface="Droid Serif"/>
                <a:sym typeface="Droid Serif"/>
              </a:rPr>
              <a:t>Marketing Strategy and Implementation</a:t>
            </a:r>
          </a:p>
        </p:txBody>
      </p:sp>
      <p:sp>
        <p:nvSpPr>
          <p:cNvPr id="227" name="Shape 227"/>
          <p:cNvSpPr txBox="1"/>
          <p:nvPr/>
        </p:nvSpPr>
        <p:spPr>
          <a:xfrm>
            <a:off x="197475" y="1530600"/>
            <a:ext cx="8022299" cy="3933300"/>
          </a:xfrm>
          <a:prstGeom prst="rect">
            <a:avLst/>
          </a:prstGeom>
          <a:noFill/>
          <a:ln>
            <a:noFill/>
          </a:ln>
        </p:spPr>
        <p:txBody>
          <a:bodyPr anchorCtr="0" anchor="t" bIns="91425" lIns="91425" rIns="91425" tIns="91425">
            <a:noAutofit/>
          </a:bodyPr>
          <a:lstStyle/>
          <a:p>
            <a:pPr indent="-381000" lvl="0" marL="457200" marR="0" rtl="0" algn="l">
              <a:lnSpc>
                <a:spcPct val="20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Start with school and university on-ground conversion</a:t>
            </a:r>
          </a:p>
          <a:p>
            <a:pPr indent="-381000" lvl="0" marL="457200" marR="0" rtl="0" algn="l">
              <a:lnSpc>
                <a:spcPct val="20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Focus on particular school or university activities, link student interests and recommend apps </a:t>
            </a:r>
          </a:p>
          <a:p>
            <a:pPr indent="-381000" lvl="0" marL="457200" marR="0" rtl="0" algn="l">
              <a:lnSpc>
                <a:spcPct val="20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Use student resources to create low cost sales force </a:t>
            </a:r>
          </a:p>
          <a:p>
            <a:pPr indent="-228600" lvl="0" marL="457200" marR="0" rtl="0" algn="l">
              <a:lnSpc>
                <a:spcPct val="200000"/>
              </a:lnSpc>
              <a:spcBef>
                <a:spcPts val="0"/>
              </a:spcBef>
              <a:spcAft>
                <a:spcPts val="0"/>
              </a:spcAft>
              <a:buClr>
                <a:srgbClr val="0B5394"/>
              </a:buClr>
              <a:buFont typeface="Arial"/>
              <a:buNone/>
            </a:pPr>
            <a:r>
              <a:t/>
            </a:r>
            <a:endParaRPr b="0" baseline="0" i="0" sz="2400" u="none" cap="none" strike="noStrike">
              <a:solidFill>
                <a:srgbClr val="0B5394"/>
              </a:solidFill>
              <a:latin typeface="Arial"/>
              <a:ea typeface="Arial"/>
              <a:cs typeface="Arial"/>
              <a:sym typeface="Arial"/>
            </a:endParaRPr>
          </a:p>
        </p:txBody>
      </p:sp>
      <p:pic>
        <p:nvPicPr>
          <p:cNvPr id="228" name="Shape 228"/>
          <p:cNvPicPr preferRelativeResize="0"/>
          <p:nvPr/>
        </p:nvPicPr>
        <p:blipFill rotWithShape="1">
          <a:blip r:embed="rId3">
            <a:alphaModFix/>
          </a:blip>
          <a:srcRect b="0" l="0" r="0" t="0"/>
          <a:stretch/>
        </p:blipFill>
        <p:spPr>
          <a:xfrm>
            <a:off x="7415700" y="-48425"/>
            <a:ext cx="1728299" cy="12515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457200" y="101100"/>
            <a:ext cx="7315499" cy="10139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Droid Serif"/>
              <a:buNone/>
            </a:pPr>
            <a:r>
              <a:rPr b="1" baseline="0" i="0" lang="en" sz="4800" u="none" cap="none" strike="noStrike">
                <a:solidFill>
                  <a:schemeClr val="lt1"/>
                </a:solidFill>
                <a:latin typeface="Droid Serif"/>
                <a:ea typeface="Droid Serif"/>
                <a:cs typeface="Droid Serif"/>
                <a:sym typeface="Droid Serif"/>
              </a:rPr>
              <a:t>Sources of Income</a:t>
            </a:r>
          </a:p>
        </p:txBody>
      </p:sp>
      <p:sp>
        <p:nvSpPr>
          <p:cNvPr id="234" name="Shape 234"/>
          <p:cNvSpPr txBox="1"/>
          <p:nvPr/>
        </p:nvSpPr>
        <p:spPr>
          <a:xfrm>
            <a:off x="496925" y="1587025"/>
            <a:ext cx="7315499" cy="3332700"/>
          </a:xfrm>
          <a:prstGeom prst="rect">
            <a:avLst/>
          </a:prstGeom>
          <a:noFill/>
          <a:ln>
            <a:noFill/>
          </a:ln>
        </p:spPr>
        <p:txBody>
          <a:bodyPr anchorCtr="0" anchor="t" bIns="91425" lIns="91425" rIns="91425" tIns="91425">
            <a:noAutofit/>
          </a:bodyPr>
          <a:lstStyle/>
          <a:p>
            <a:pPr indent="-381000" lvl="0" marL="457200" marR="0" rtl="0" algn="l">
              <a:lnSpc>
                <a:spcPct val="20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Commission Based (cost per click)</a:t>
            </a:r>
          </a:p>
          <a:p>
            <a:pPr indent="-381000" lvl="0" marL="457200" marR="0" rtl="0" algn="l">
              <a:lnSpc>
                <a:spcPct val="20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Cost of App ($1.99)</a:t>
            </a:r>
          </a:p>
          <a:p>
            <a:pPr indent="-381000" lvl="0" marL="457200" marR="0" rtl="0" algn="l">
              <a:lnSpc>
                <a:spcPct val="20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Advertising revenue on free version</a:t>
            </a:r>
          </a:p>
          <a:p>
            <a:pPr indent="-381000" lvl="0" marL="457200" marR="0" rtl="0" algn="l">
              <a:lnSpc>
                <a:spcPct val="20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Sponsored option on main page</a:t>
            </a:r>
          </a:p>
        </p:txBody>
      </p:sp>
      <p:pic>
        <p:nvPicPr>
          <p:cNvPr id="235" name="Shape 235"/>
          <p:cNvPicPr preferRelativeResize="0"/>
          <p:nvPr/>
        </p:nvPicPr>
        <p:blipFill rotWithShape="1">
          <a:blip r:embed="rId3">
            <a:alphaModFix/>
          </a:blip>
          <a:srcRect b="0" l="0" r="0" t="0"/>
          <a:stretch/>
        </p:blipFill>
        <p:spPr>
          <a:xfrm>
            <a:off x="7415700" y="-48425"/>
            <a:ext cx="1728299" cy="125159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457200" y="82236"/>
            <a:ext cx="7315499" cy="10139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r>
              <a:rPr b="1" baseline="0" i="0" lang="en" sz="4400" u="none" cap="none" strike="noStrike">
                <a:solidFill>
                  <a:schemeClr val="lt1"/>
                </a:solidFill>
                <a:latin typeface="Droid Serif"/>
                <a:ea typeface="Droid Serif"/>
                <a:cs typeface="Droid Serif"/>
                <a:sym typeface="Droid Serif"/>
              </a:rPr>
              <a:t>Financial: P&amp;L</a:t>
            </a:r>
          </a:p>
        </p:txBody>
      </p:sp>
      <p:pic>
        <p:nvPicPr>
          <p:cNvPr id="241" name="Shape 241"/>
          <p:cNvPicPr preferRelativeResize="0"/>
          <p:nvPr/>
        </p:nvPicPr>
        <p:blipFill rotWithShape="1">
          <a:blip r:embed="rId3">
            <a:alphaModFix/>
          </a:blip>
          <a:srcRect b="0" l="0" r="0" t="0"/>
          <a:stretch/>
        </p:blipFill>
        <p:spPr>
          <a:xfrm>
            <a:off x="8015975" y="0"/>
            <a:ext cx="1128024" cy="1178474"/>
          </a:xfrm>
          <a:prstGeom prst="rect">
            <a:avLst/>
          </a:prstGeom>
          <a:noFill/>
          <a:ln>
            <a:noFill/>
          </a:ln>
        </p:spPr>
      </p:pic>
      <p:sp>
        <p:nvSpPr>
          <p:cNvPr id="242" name="Shape 242"/>
          <p:cNvSpPr txBox="1"/>
          <p:nvPr/>
        </p:nvSpPr>
        <p:spPr>
          <a:xfrm>
            <a:off x="355050" y="1391425"/>
            <a:ext cx="7965600" cy="3077099"/>
          </a:xfrm>
          <a:prstGeom prst="rect">
            <a:avLst/>
          </a:prstGeom>
          <a:noFill/>
          <a:ln>
            <a:noFill/>
          </a:ln>
        </p:spPr>
        <p:txBody>
          <a:bodyPr anchorCtr="0" anchor="t" bIns="91425" lIns="91425" rIns="91425" tIns="91425">
            <a:noAutofit/>
          </a:bodyPr>
          <a:lstStyle/>
          <a:p>
            <a:pPr indent="-355600" lvl="0" marL="457200" rtl="0">
              <a:lnSpc>
                <a:spcPct val="200000"/>
              </a:lnSpc>
              <a:spcBef>
                <a:spcPts val="0"/>
              </a:spcBef>
              <a:buClr>
                <a:srgbClr val="0B5394"/>
              </a:buClr>
              <a:buSzPct val="100000"/>
              <a:buFont typeface="Arial"/>
              <a:buChar char="●"/>
            </a:pPr>
            <a:r>
              <a:rPr lang="en" sz="2000">
                <a:solidFill>
                  <a:srgbClr val="0B5394"/>
                </a:solidFill>
              </a:rPr>
              <a:t>Our total capital and reserve cost will be $210,300</a:t>
            </a:r>
          </a:p>
          <a:p>
            <a:pPr indent="-355600" lvl="0" marL="457200" rtl="0">
              <a:lnSpc>
                <a:spcPct val="200000"/>
              </a:lnSpc>
              <a:spcBef>
                <a:spcPts val="0"/>
              </a:spcBef>
              <a:buClr>
                <a:srgbClr val="0B5394"/>
              </a:buClr>
              <a:buSzPct val="100000"/>
              <a:buFont typeface="Arial"/>
              <a:buChar char="●"/>
            </a:pPr>
            <a:r>
              <a:rPr lang="en" sz="2000">
                <a:solidFill>
                  <a:srgbClr val="0B5394"/>
                </a:solidFill>
              </a:rPr>
              <a:t>MetApp’s total first year revenues amount to $152,238</a:t>
            </a:r>
          </a:p>
          <a:p>
            <a:pPr indent="-355600" lvl="0" marL="457200" rtl="0">
              <a:lnSpc>
                <a:spcPct val="200000"/>
              </a:lnSpc>
              <a:spcBef>
                <a:spcPts val="0"/>
              </a:spcBef>
              <a:buClr>
                <a:srgbClr val="0B5394"/>
              </a:buClr>
              <a:buSzPct val="100000"/>
              <a:buFont typeface="Arial"/>
              <a:buChar char="●"/>
            </a:pPr>
            <a:r>
              <a:rPr lang="en" sz="2000">
                <a:solidFill>
                  <a:srgbClr val="0B5394"/>
                </a:solidFill>
              </a:rPr>
              <a:t>MetApp’s total first year expenses amount to $160,440</a:t>
            </a:r>
          </a:p>
          <a:p>
            <a:pPr indent="-355600" lvl="0" marL="457200" rtl="0">
              <a:lnSpc>
                <a:spcPct val="200000"/>
              </a:lnSpc>
              <a:spcBef>
                <a:spcPts val="0"/>
              </a:spcBef>
              <a:buClr>
                <a:srgbClr val="0B5394"/>
              </a:buClr>
              <a:buSzPct val="100000"/>
              <a:buFont typeface="Arial"/>
              <a:buChar char="●"/>
            </a:pPr>
            <a:r>
              <a:rPr lang="en" sz="2000">
                <a:solidFill>
                  <a:srgbClr val="0B5394"/>
                </a:solidFill>
              </a:rPr>
              <a:t>MetApp’s first year Loss is ($8,231)</a:t>
            </a:r>
          </a:p>
          <a:p>
            <a:pPr indent="-355600" lvl="0" marL="457200" rtl="0">
              <a:lnSpc>
                <a:spcPct val="200000"/>
              </a:lnSpc>
              <a:spcBef>
                <a:spcPts val="0"/>
              </a:spcBef>
              <a:buClr>
                <a:srgbClr val="0B5394"/>
              </a:buClr>
              <a:buSzPct val="100000"/>
              <a:buFont typeface="Arial"/>
              <a:buChar char="●"/>
            </a:pPr>
            <a:r>
              <a:rPr lang="en" sz="2000">
                <a:solidFill>
                  <a:srgbClr val="0B5394"/>
                </a:solidFill>
              </a:rPr>
              <a:t>Our monthly cash break even comes at month 7</a:t>
            </a:r>
          </a:p>
          <a:p>
            <a:pPr indent="-355600" lvl="0" marL="457200" rtl="0">
              <a:lnSpc>
                <a:spcPct val="200000"/>
              </a:lnSpc>
              <a:spcBef>
                <a:spcPts val="0"/>
              </a:spcBef>
              <a:buClr>
                <a:srgbClr val="0B5394"/>
              </a:buClr>
              <a:buSzPct val="100000"/>
              <a:buFont typeface="Arial"/>
              <a:buChar char="●"/>
            </a:pPr>
            <a:r>
              <a:rPr lang="en" sz="2000">
                <a:solidFill>
                  <a:srgbClr val="0B5394"/>
                </a:solidFill>
              </a:rPr>
              <a:t>See excel sheet</a:t>
            </a:r>
          </a:p>
        </p:txBody>
      </p:sp>
      <p:pic>
        <p:nvPicPr>
          <p:cNvPr id="243" name="Shape 243"/>
          <p:cNvPicPr preferRelativeResize="0"/>
          <p:nvPr/>
        </p:nvPicPr>
        <p:blipFill rotWithShape="1">
          <a:blip r:embed="rId3">
            <a:alphaModFix/>
          </a:blip>
          <a:srcRect b="0" l="0" r="0" t="0"/>
          <a:stretch/>
        </p:blipFill>
        <p:spPr>
          <a:xfrm>
            <a:off x="7415700" y="-48425"/>
            <a:ext cx="1728299" cy="12515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518550" y="128200"/>
            <a:ext cx="7315499" cy="10139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Droid Serif"/>
              <a:buNone/>
            </a:pPr>
            <a:r>
              <a:rPr b="1" baseline="0" i="0" lang="en" sz="4400" u="none" cap="none" strike="noStrike">
                <a:solidFill>
                  <a:schemeClr val="lt1"/>
                </a:solidFill>
                <a:latin typeface="Droid Serif"/>
                <a:ea typeface="Droid Serif"/>
                <a:cs typeface="Droid Serif"/>
                <a:sym typeface="Droid Serif"/>
              </a:rPr>
              <a:t>Risk and Exit Strategy</a:t>
            </a:r>
          </a:p>
        </p:txBody>
      </p:sp>
      <p:sp>
        <p:nvSpPr>
          <p:cNvPr id="249" name="Shape 249"/>
          <p:cNvSpPr txBox="1"/>
          <p:nvPr>
            <p:ph idx="1" type="body"/>
          </p:nvPr>
        </p:nvSpPr>
        <p:spPr>
          <a:xfrm>
            <a:off x="457200" y="1236500"/>
            <a:ext cx="8686800" cy="4780500"/>
          </a:xfrm>
          <a:prstGeom prst="rect">
            <a:avLst/>
          </a:prstGeom>
          <a:noFill/>
          <a:ln>
            <a:noFill/>
          </a:ln>
        </p:spPr>
        <p:txBody>
          <a:bodyPr anchorCtr="0" anchor="t" bIns="91425" lIns="91425" rIns="91425" tIns="91425">
            <a:noAutofit/>
          </a:bodyPr>
          <a:lstStyle/>
          <a:p>
            <a:pPr indent="-355600" lvl="0" marL="457200" marR="0" rtl="0" algn="l">
              <a:lnSpc>
                <a:spcPct val="200000"/>
              </a:lnSpc>
              <a:spcBef>
                <a:spcPts val="0"/>
              </a:spcBef>
              <a:spcAft>
                <a:spcPts val="0"/>
              </a:spcAft>
              <a:buClr>
                <a:schemeClr val="dk2"/>
              </a:buClr>
              <a:buSzPct val="100000"/>
              <a:buFont typeface="Arial"/>
              <a:buChar char="●"/>
            </a:pPr>
            <a:r>
              <a:rPr b="0" baseline="0" i="0" lang="en" sz="2000" u="none" cap="none" strike="noStrike">
                <a:solidFill>
                  <a:schemeClr val="dk2"/>
                </a:solidFill>
                <a:latin typeface="Arial"/>
                <a:ea typeface="Arial"/>
                <a:cs typeface="Arial"/>
                <a:sym typeface="Arial"/>
              </a:rPr>
              <a:t>MetApp’s main risk is being able to reach the market.</a:t>
            </a:r>
          </a:p>
          <a:p>
            <a:pPr indent="-355600" lvl="1" marL="914400" marR="0" rtl="0" algn="l">
              <a:lnSpc>
                <a:spcPct val="200000"/>
              </a:lnSpc>
              <a:spcBef>
                <a:spcPts val="0"/>
              </a:spcBef>
              <a:spcAft>
                <a:spcPts val="0"/>
              </a:spcAft>
              <a:buClr>
                <a:schemeClr val="dk2"/>
              </a:buClr>
              <a:buSzPct val="100000"/>
              <a:buFont typeface="Arial"/>
              <a:buChar char="○"/>
            </a:pPr>
            <a:r>
              <a:rPr b="0" baseline="0" i="0" lang="en" sz="2000" u="none" cap="none" strike="noStrike">
                <a:solidFill>
                  <a:schemeClr val="dk2"/>
                </a:solidFill>
                <a:latin typeface="Arial"/>
                <a:ea typeface="Arial"/>
                <a:cs typeface="Arial"/>
                <a:sym typeface="Arial"/>
              </a:rPr>
              <a:t>Solution: </a:t>
            </a:r>
            <a:r>
              <a:rPr lang="en" sz="2000">
                <a:solidFill>
                  <a:schemeClr val="dk2"/>
                </a:solidFill>
              </a:rPr>
              <a:t>G</a:t>
            </a:r>
            <a:r>
              <a:rPr b="0" baseline="0" i="0" lang="en" sz="2000" u="none" cap="none" strike="noStrike">
                <a:solidFill>
                  <a:schemeClr val="dk2"/>
                </a:solidFill>
                <a:latin typeface="Arial"/>
                <a:ea typeface="Arial"/>
                <a:cs typeface="Arial"/>
                <a:sym typeface="Arial"/>
              </a:rPr>
              <a:t>rass roots movement </a:t>
            </a:r>
            <a:r>
              <a:rPr lang="en" sz="2000">
                <a:solidFill>
                  <a:schemeClr val="dk2"/>
                </a:solidFill>
              </a:rPr>
              <a:t>using</a:t>
            </a:r>
            <a:r>
              <a:rPr b="0" baseline="0" i="0" lang="en" sz="2000" u="none" cap="none" strike="noStrike">
                <a:solidFill>
                  <a:schemeClr val="dk2"/>
                </a:solidFill>
                <a:latin typeface="Arial"/>
                <a:ea typeface="Arial"/>
                <a:cs typeface="Arial"/>
                <a:sym typeface="Arial"/>
              </a:rPr>
              <a:t> </a:t>
            </a:r>
            <a:r>
              <a:rPr lang="en" sz="2000">
                <a:solidFill>
                  <a:schemeClr val="dk2"/>
                </a:solidFill>
              </a:rPr>
              <a:t>online communities</a:t>
            </a:r>
          </a:p>
          <a:p>
            <a:pPr indent="-355600" lvl="1" marL="914400" marR="0" rtl="0" algn="l">
              <a:lnSpc>
                <a:spcPct val="200000"/>
              </a:lnSpc>
              <a:spcBef>
                <a:spcPts val="0"/>
              </a:spcBef>
              <a:spcAft>
                <a:spcPts val="0"/>
              </a:spcAft>
              <a:buClr>
                <a:schemeClr val="dk2"/>
              </a:buClr>
              <a:buSzPct val="100000"/>
              <a:buFont typeface="Arial"/>
              <a:buChar char="○"/>
            </a:pPr>
            <a:r>
              <a:rPr lang="en" sz="2000">
                <a:solidFill>
                  <a:schemeClr val="dk2"/>
                </a:solidFill>
              </a:rPr>
              <a:t>Solution: Targeted + data-driven ads (</a:t>
            </a:r>
            <a:r>
              <a:rPr b="0" baseline="0" i="0" lang="en" sz="2000" u="none" cap="none" strike="noStrike">
                <a:solidFill>
                  <a:schemeClr val="dk2"/>
                </a:solidFill>
                <a:latin typeface="Arial"/>
                <a:ea typeface="Arial"/>
                <a:cs typeface="Arial"/>
                <a:sym typeface="Arial"/>
              </a:rPr>
              <a:t>Google AdWords)</a:t>
            </a:r>
          </a:p>
          <a:p>
            <a:pPr indent="-355600" lvl="0" marL="457200" marR="0" rtl="0" algn="l">
              <a:lnSpc>
                <a:spcPct val="200000"/>
              </a:lnSpc>
              <a:spcBef>
                <a:spcPts val="0"/>
              </a:spcBef>
              <a:spcAft>
                <a:spcPts val="0"/>
              </a:spcAft>
              <a:buClr>
                <a:schemeClr val="dk2"/>
              </a:buClr>
              <a:buSzPct val="100000"/>
              <a:buFont typeface="Arial"/>
              <a:buChar char="●"/>
            </a:pPr>
            <a:r>
              <a:rPr b="0" baseline="0" i="0" lang="en" sz="2000" u="none" cap="none" strike="noStrike">
                <a:solidFill>
                  <a:schemeClr val="dk2"/>
                </a:solidFill>
                <a:latin typeface="Arial"/>
                <a:ea typeface="Arial"/>
                <a:cs typeface="Arial"/>
                <a:sym typeface="Arial"/>
              </a:rPr>
              <a:t>People not wanting to spend $1.99</a:t>
            </a:r>
          </a:p>
          <a:p>
            <a:pPr indent="-355600" lvl="1" marL="914400" marR="0" rtl="0" algn="l">
              <a:lnSpc>
                <a:spcPct val="200000"/>
              </a:lnSpc>
              <a:spcBef>
                <a:spcPts val="0"/>
              </a:spcBef>
              <a:spcAft>
                <a:spcPts val="0"/>
              </a:spcAft>
              <a:buClr>
                <a:schemeClr val="dk2"/>
              </a:buClr>
              <a:buSzPct val="100000"/>
              <a:buFont typeface="Arial"/>
              <a:buChar char="○"/>
            </a:pPr>
            <a:r>
              <a:rPr b="0" baseline="0" i="0" lang="en" sz="2000" u="none" cap="none" strike="noStrike">
                <a:solidFill>
                  <a:schemeClr val="dk2"/>
                </a:solidFill>
                <a:latin typeface="Arial"/>
                <a:ea typeface="Arial"/>
                <a:cs typeface="Arial"/>
                <a:sym typeface="Arial"/>
              </a:rPr>
              <a:t>Solution</a:t>
            </a:r>
            <a:r>
              <a:rPr lang="en" sz="2000">
                <a:solidFill>
                  <a:schemeClr val="dk2"/>
                </a:solidFill>
              </a:rPr>
              <a:t>: Use a ‘freemium’ model</a:t>
            </a:r>
          </a:p>
          <a:p>
            <a:pPr indent="-355600" lvl="1" marL="914400" marR="0" rtl="0" algn="l">
              <a:lnSpc>
                <a:spcPct val="200000"/>
              </a:lnSpc>
              <a:spcBef>
                <a:spcPts val="0"/>
              </a:spcBef>
              <a:spcAft>
                <a:spcPts val="0"/>
              </a:spcAft>
              <a:buClr>
                <a:schemeClr val="dk2"/>
              </a:buClr>
              <a:buSzPct val="100000"/>
              <a:buFont typeface="Arial"/>
              <a:buChar char="○"/>
            </a:pPr>
            <a:r>
              <a:rPr lang="en" sz="2000">
                <a:solidFill>
                  <a:schemeClr val="dk2"/>
                </a:solidFill>
              </a:rPr>
              <a:t>Solution: Publicize user testimonials</a:t>
            </a:r>
          </a:p>
        </p:txBody>
      </p:sp>
      <p:pic>
        <p:nvPicPr>
          <p:cNvPr id="250" name="Shape 250"/>
          <p:cNvPicPr preferRelativeResize="0"/>
          <p:nvPr/>
        </p:nvPicPr>
        <p:blipFill rotWithShape="1">
          <a:blip r:embed="rId3">
            <a:alphaModFix/>
          </a:blip>
          <a:srcRect b="0" l="0" r="0" t="0"/>
          <a:stretch/>
        </p:blipFill>
        <p:spPr>
          <a:xfrm>
            <a:off x="7415700" y="-48425"/>
            <a:ext cx="1728299" cy="12515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253475" y="263375"/>
            <a:ext cx="8005800" cy="8516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r>
              <a:rPr b="1" baseline="0" i="0" lang="en" sz="4400" u="none" cap="none" strike="noStrike">
                <a:solidFill>
                  <a:schemeClr val="lt1"/>
                </a:solidFill>
                <a:latin typeface="Droid Serif"/>
                <a:ea typeface="Droid Serif"/>
                <a:cs typeface="Droid Serif"/>
                <a:sym typeface="Droid Serif"/>
              </a:rPr>
              <a:t>A</a:t>
            </a:r>
            <a:r>
              <a:rPr b="1" lang="en" sz="4400">
                <a:solidFill>
                  <a:schemeClr val="lt1"/>
                </a:solidFill>
                <a:latin typeface="Droid Serif"/>
                <a:ea typeface="Droid Serif"/>
                <a:cs typeface="Droid Serif"/>
                <a:sym typeface="Droid Serif"/>
              </a:rPr>
              <a:t>dd</a:t>
            </a:r>
            <a:r>
              <a:rPr b="1" baseline="0" i="0" lang="en" sz="4400" u="none" cap="none" strike="noStrike">
                <a:solidFill>
                  <a:schemeClr val="lt1"/>
                </a:solidFill>
                <a:latin typeface="Droid Serif"/>
                <a:ea typeface="Droid Serif"/>
                <a:cs typeface="Droid Serif"/>
                <a:sym typeface="Droid Serif"/>
              </a:rPr>
              <a:t> A</a:t>
            </a:r>
            <a:r>
              <a:rPr b="1" lang="en" sz="4400">
                <a:solidFill>
                  <a:schemeClr val="lt1"/>
                </a:solidFill>
                <a:latin typeface="Droid Serif"/>
                <a:ea typeface="Droid Serif"/>
                <a:cs typeface="Droid Serif"/>
                <a:sym typeface="Droid Serif"/>
              </a:rPr>
              <a:t>nchor</a:t>
            </a:r>
            <a:r>
              <a:rPr b="1" baseline="0" i="0" lang="en" sz="4400" u="none" cap="none" strike="noStrike">
                <a:solidFill>
                  <a:schemeClr val="lt1"/>
                </a:solidFill>
                <a:latin typeface="Droid Serif"/>
                <a:ea typeface="Droid Serif"/>
                <a:cs typeface="Droid Serif"/>
                <a:sym typeface="Droid Serif"/>
              </a:rPr>
              <a:t> G</a:t>
            </a:r>
            <a:r>
              <a:rPr b="1" lang="en" sz="4400">
                <a:solidFill>
                  <a:schemeClr val="lt1"/>
                </a:solidFill>
                <a:latin typeface="Droid Serif"/>
                <a:ea typeface="Droid Serif"/>
                <a:cs typeface="Droid Serif"/>
                <a:sym typeface="Droid Serif"/>
              </a:rPr>
              <a:t>raph</a:t>
            </a:r>
            <a:r>
              <a:rPr b="1" baseline="0" i="0" lang="en" sz="4400" u="none" cap="none" strike="noStrike">
                <a:solidFill>
                  <a:schemeClr val="lt1"/>
                </a:solidFill>
                <a:latin typeface="Droid Serif"/>
                <a:ea typeface="Droid Serif"/>
                <a:cs typeface="Droid Serif"/>
                <a:sym typeface="Droid Serif"/>
              </a:rPr>
              <a:t> H</a:t>
            </a:r>
            <a:r>
              <a:rPr b="1" lang="en" sz="4400">
                <a:solidFill>
                  <a:schemeClr val="lt1"/>
                </a:solidFill>
                <a:latin typeface="Droid Serif"/>
                <a:ea typeface="Droid Serif"/>
                <a:cs typeface="Droid Serif"/>
                <a:sym typeface="Droid Serif"/>
              </a:rPr>
              <a:t>ere</a:t>
            </a:r>
          </a:p>
        </p:txBody>
      </p:sp>
      <p:sp>
        <p:nvSpPr>
          <p:cNvPr id="104" name="Shape 104"/>
          <p:cNvSpPr txBox="1"/>
          <p:nvPr/>
        </p:nvSpPr>
        <p:spPr>
          <a:xfrm>
            <a:off x="489000" y="1438725"/>
            <a:ext cx="7516199" cy="3176698"/>
          </a:xfrm>
          <a:prstGeom prst="rect">
            <a:avLst/>
          </a:prstGeom>
          <a:noFill/>
          <a:ln>
            <a:noFill/>
          </a:ln>
        </p:spPr>
        <p:txBody>
          <a:bodyPr anchorCtr="0" anchor="t" bIns="91425" lIns="91425" rIns="91425" tIns="91425">
            <a:noAutofit/>
          </a:bodyPr>
          <a:lstStyle/>
          <a:p>
            <a:pPr indent="-228600" lvl="0" marL="457200" marR="0" rtl="0" algn="l">
              <a:lnSpc>
                <a:spcPct val="200000"/>
              </a:lnSpc>
              <a:spcBef>
                <a:spcPts val="0"/>
              </a:spcBef>
              <a:spcAft>
                <a:spcPts val="0"/>
              </a:spcAft>
              <a:buClr>
                <a:srgbClr val="0B5394"/>
              </a:buClr>
              <a:buFont typeface="Arial"/>
              <a:buNone/>
            </a:pPr>
            <a:r>
              <a:t/>
            </a:r>
            <a:endParaRPr b="0" baseline="0" i="0" sz="2400" u="none" cap="none" strike="noStrike">
              <a:solidFill>
                <a:srgbClr val="0B5394"/>
              </a:solidFill>
              <a:latin typeface="Arial"/>
              <a:ea typeface="Arial"/>
              <a:cs typeface="Arial"/>
              <a:sym typeface="Arial"/>
            </a:endParaRPr>
          </a:p>
        </p:txBody>
      </p:sp>
      <p:pic>
        <p:nvPicPr>
          <p:cNvPr id="105" name="Shape 105"/>
          <p:cNvPicPr preferRelativeResize="0"/>
          <p:nvPr/>
        </p:nvPicPr>
        <p:blipFill rotWithShape="1">
          <a:blip r:embed="rId3">
            <a:alphaModFix/>
          </a:blip>
          <a:srcRect b="0" l="0" r="0" t="0"/>
          <a:stretch/>
        </p:blipFill>
        <p:spPr>
          <a:xfrm>
            <a:off x="7415700" y="-48425"/>
            <a:ext cx="1728299" cy="125159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type="title"/>
          </p:nvPr>
        </p:nvSpPr>
        <p:spPr>
          <a:xfrm>
            <a:off x="457200" y="101100"/>
            <a:ext cx="7315499" cy="10139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Droid Serif"/>
              <a:buNone/>
            </a:pPr>
            <a:r>
              <a:rPr b="1" baseline="0" i="0" lang="en" sz="4400" u="none" cap="none" strike="noStrike">
                <a:solidFill>
                  <a:schemeClr val="lt1"/>
                </a:solidFill>
                <a:latin typeface="Droid Serif"/>
                <a:ea typeface="Droid Serif"/>
                <a:cs typeface="Droid Serif"/>
                <a:sym typeface="Droid Serif"/>
              </a:rPr>
              <a:t> Risk and Exit Strategy</a:t>
            </a:r>
          </a:p>
        </p:txBody>
      </p:sp>
      <p:sp>
        <p:nvSpPr>
          <p:cNvPr id="256" name="Shape 256"/>
          <p:cNvSpPr txBox="1"/>
          <p:nvPr>
            <p:ph idx="1" type="body"/>
          </p:nvPr>
        </p:nvSpPr>
        <p:spPr>
          <a:xfrm>
            <a:off x="457200" y="1509900"/>
            <a:ext cx="8000699" cy="3227100"/>
          </a:xfrm>
          <a:prstGeom prst="rect">
            <a:avLst/>
          </a:prstGeom>
          <a:noFill/>
          <a:ln>
            <a:noFill/>
          </a:ln>
        </p:spPr>
        <p:txBody>
          <a:bodyPr anchorCtr="0" anchor="t" bIns="91425" lIns="91425" rIns="91425" tIns="91425">
            <a:noAutofit/>
          </a:bodyPr>
          <a:lstStyle/>
          <a:p>
            <a:pPr indent="0" lvl="0" marL="0" marR="0" rtl="0" algn="l">
              <a:lnSpc>
                <a:spcPct val="200000"/>
              </a:lnSpc>
              <a:spcBef>
                <a:spcPts val="0"/>
              </a:spcBef>
              <a:spcAft>
                <a:spcPts val="0"/>
              </a:spcAft>
              <a:buClr>
                <a:schemeClr val="dk2"/>
              </a:buClr>
              <a:buSzPct val="25000"/>
              <a:buFont typeface="Arial"/>
              <a:buNone/>
            </a:pPr>
            <a:r>
              <a:rPr b="0" baseline="0" i="0" lang="en" sz="1800" u="none" cap="none" strike="noStrike">
                <a:solidFill>
                  <a:schemeClr val="dk2"/>
                </a:solidFill>
                <a:latin typeface="Arial"/>
                <a:ea typeface="Arial"/>
                <a:cs typeface="Arial"/>
                <a:sym typeface="Arial"/>
              </a:rPr>
              <a:t>Exit Strategy:</a:t>
            </a:r>
          </a:p>
          <a:p>
            <a:pPr indent="-342900" lvl="0" marL="457200" marR="0" rtl="0" algn="l">
              <a:lnSpc>
                <a:spcPct val="200000"/>
              </a:lnSpc>
              <a:spcBef>
                <a:spcPts val="0"/>
              </a:spcBef>
              <a:spcAft>
                <a:spcPts val="0"/>
              </a:spcAft>
              <a:buClr>
                <a:schemeClr val="dk2"/>
              </a:buClr>
              <a:buSzPct val="100000"/>
              <a:buFont typeface="Arial"/>
              <a:buChar char="●"/>
            </a:pPr>
            <a:r>
              <a:rPr b="0" baseline="0" i="0" lang="en" sz="1800" u="none" cap="none" strike="noStrike">
                <a:solidFill>
                  <a:schemeClr val="dk2"/>
                </a:solidFill>
                <a:latin typeface="Arial"/>
                <a:ea typeface="Arial"/>
                <a:cs typeface="Arial"/>
                <a:sym typeface="Arial"/>
              </a:rPr>
              <a:t>Sell to large company.</a:t>
            </a:r>
          </a:p>
          <a:p>
            <a:pPr indent="-342900" lvl="0" marL="457200" marR="0" rtl="0" algn="l">
              <a:lnSpc>
                <a:spcPct val="200000"/>
              </a:lnSpc>
              <a:spcBef>
                <a:spcPts val="0"/>
              </a:spcBef>
              <a:spcAft>
                <a:spcPts val="0"/>
              </a:spcAft>
              <a:buClr>
                <a:schemeClr val="dk2"/>
              </a:buClr>
              <a:buSzPct val="100000"/>
              <a:buFont typeface="Arial"/>
              <a:buChar char="●"/>
            </a:pPr>
            <a:r>
              <a:rPr b="0" baseline="0" i="0" lang="en" sz="1800" u="none" cap="none" strike="noStrike">
                <a:solidFill>
                  <a:schemeClr val="dk2"/>
                </a:solidFill>
                <a:latin typeface="Arial"/>
                <a:ea typeface="Arial"/>
                <a:cs typeface="Arial"/>
                <a:sym typeface="Arial"/>
              </a:rPr>
              <a:t>Auction through Flippa</a:t>
            </a:r>
          </a:p>
          <a:p>
            <a:pPr indent="-342900" lvl="0" marL="457200" marR="0" rtl="0" algn="l">
              <a:lnSpc>
                <a:spcPct val="200000"/>
              </a:lnSpc>
              <a:spcBef>
                <a:spcPts val="0"/>
              </a:spcBef>
              <a:spcAft>
                <a:spcPts val="0"/>
              </a:spcAft>
              <a:buClr>
                <a:schemeClr val="dk2"/>
              </a:buClr>
              <a:buSzPct val="100000"/>
              <a:buFont typeface="Arial"/>
              <a:buChar char="●"/>
            </a:pPr>
            <a:r>
              <a:rPr b="0" baseline="0" i="0" lang="en" sz="1800" u="none" cap="none" strike="noStrike">
                <a:solidFill>
                  <a:schemeClr val="dk2"/>
                </a:solidFill>
                <a:latin typeface="Arial"/>
                <a:ea typeface="Arial"/>
                <a:cs typeface="Arial"/>
                <a:sym typeface="Arial"/>
              </a:rPr>
              <a:t>Get buyout through Lease Buyout</a:t>
            </a:r>
          </a:p>
          <a:p>
            <a:pPr indent="-342900" lvl="0" marL="457200" marR="0" rtl="0" algn="l">
              <a:lnSpc>
                <a:spcPct val="200000"/>
              </a:lnSpc>
              <a:spcBef>
                <a:spcPts val="0"/>
              </a:spcBef>
              <a:spcAft>
                <a:spcPts val="0"/>
              </a:spcAft>
              <a:buClr>
                <a:schemeClr val="dk2"/>
              </a:buClr>
              <a:buSzPct val="100000"/>
              <a:buFont typeface="Arial"/>
              <a:buChar char="●"/>
            </a:pPr>
            <a:r>
              <a:rPr b="0" baseline="0" i="0" lang="en" sz="1800" u="none" cap="none" strike="noStrike">
                <a:solidFill>
                  <a:schemeClr val="dk2"/>
                </a:solidFill>
                <a:latin typeface="Arial"/>
                <a:ea typeface="Arial"/>
                <a:cs typeface="Arial"/>
                <a:sym typeface="Arial"/>
              </a:rPr>
              <a:t>Sell to other competition.</a:t>
            </a:r>
          </a:p>
          <a:p>
            <a:pPr indent="-342900" lvl="0" marL="457200" marR="0" rtl="0" algn="l">
              <a:lnSpc>
                <a:spcPct val="200000"/>
              </a:lnSpc>
              <a:spcBef>
                <a:spcPts val="0"/>
              </a:spcBef>
              <a:spcAft>
                <a:spcPts val="0"/>
              </a:spcAft>
              <a:buClr>
                <a:schemeClr val="dk2"/>
              </a:buClr>
              <a:buSzPct val="100000"/>
              <a:buFont typeface="Arial"/>
              <a:buChar char="●"/>
            </a:pPr>
            <a:r>
              <a:rPr b="0" baseline="0" i="0" lang="en" sz="1800" u="none" cap="none" strike="noStrike">
                <a:solidFill>
                  <a:schemeClr val="dk2"/>
                </a:solidFill>
                <a:latin typeface="Arial"/>
                <a:ea typeface="Arial"/>
                <a:cs typeface="Arial"/>
                <a:sym typeface="Arial"/>
              </a:rPr>
              <a:t>Or sell to Google or Facebook.</a:t>
            </a:r>
          </a:p>
          <a:p>
            <a:pPr indent="0" lvl="0" marL="0" marR="0" rtl="0" algn="l">
              <a:lnSpc>
                <a:spcPct val="200000"/>
              </a:lnSpc>
              <a:spcBef>
                <a:spcPts val="0"/>
              </a:spcBef>
              <a:spcAft>
                <a:spcPts val="0"/>
              </a:spcAft>
              <a:buClr>
                <a:schemeClr val="dk2"/>
              </a:buClr>
              <a:buFont typeface="Arial"/>
              <a:buNone/>
            </a:pPr>
            <a:r>
              <a:t/>
            </a:r>
            <a:endParaRPr b="0" baseline="0" i="0" sz="1800" u="none" cap="none" strike="noStrike">
              <a:solidFill>
                <a:schemeClr val="dk2"/>
              </a:solidFill>
              <a:latin typeface="Arial"/>
              <a:ea typeface="Arial"/>
              <a:cs typeface="Arial"/>
              <a:sym typeface="Arial"/>
            </a:endParaRPr>
          </a:p>
        </p:txBody>
      </p:sp>
      <p:pic>
        <p:nvPicPr>
          <p:cNvPr id="257" name="Shape 257"/>
          <p:cNvPicPr preferRelativeResize="0"/>
          <p:nvPr/>
        </p:nvPicPr>
        <p:blipFill rotWithShape="1">
          <a:blip r:embed="rId4">
            <a:alphaModFix/>
          </a:blip>
          <a:srcRect b="0" l="0" r="0" t="0"/>
          <a:stretch/>
        </p:blipFill>
        <p:spPr>
          <a:xfrm>
            <a:off x="7415700" y="-48425"/>
            <a:ext cx="1728299" cy="125159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457200" y="101100"/>
            <a:ext cx="7315499" cy="10139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r>
              <a:rPr b="0" baseline="0" i="0" lang="en" sz="4400" u="none" cap="none" strike="noStrike">
                <a:solidFill>
                  <a:schemeClr val="lt1"/>
                </a:solidFill>
                <a:latin typeface="Arial"/>
                <a:ea typeface="Arial"/>
                <a:cs typeface="Arial"/>
                <a:sym typeface="Arial"/>
              </a:rPr>
              <a:t>Summary </a:t>
            </a:r>
          </a:p>
        </p:txBody>
      </p:sp>
      <p:pic>
        <p:nvPicPr>
          <p:cNvPr id="263" name="Shape 263"/>
          <p:cNvPicPr preferRelativeResize="0"/>
          <p:nvPr/>
        </p:nvPicPr>
        <p:blipFill rotWithShape="1">
          <a:blip r:embed="rId4">
            <a:alphaModFix/>
          </a:blip>
          <a:srcRect b="0" l="0" r="0" t="0"/>
          <a:stretch/>
        </p:blipFill>
        <p:spPr>
          <a:xfrm>
            <a:off x="128586" y="2904361"/>
            <a:ext cx="8734424" cy="971550"/>
          </a:xfrm>
          <a:prstGeom prst="rect">
            <a:avLst/>
          </a:prstGeom>
          <a:noFill/>
          <a:ln>
            <a:noFill/>
          </a:ln>
        </p:spPr>
      </p:pic>
      <p:sp>
        <p:nvSpPr>
          <p:cNvPr id="264" name="Shape 264"/>
          <p:cNvSpPr txBox="1"/>
          <p:nvPr/>
        </p:nvSpPr>
        <p:spPr>
          <a:xfrm>
            <a:off x="457200" y="3180600"/>
            <a:ext cx="1295400" cy="4190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1" baseline="0" i="0" lang="en" sz="1400" u="none" cap="none" strike="noStrike">
                <a:solidFill>
                  <a:srgbClr val="000000"/>
                </a:solidFill>
                <a:latin typeface="Arial"/>
                <a:ea typeface="Arial"/>
                <a:cs typeface="Arial"/>
                <a:sym typeface="Arial"/>
              </a:rPr>
              <a:t> July 2015</a:t>
            </a:r>
          </a:p>
        </p:txBody>
      </p:sp>
      <p:sp>
        <p:nvSpPr>
          <p:cNvPr id="265" name="Shape 265"/>
          <p:cNvSpPr txBox="1"/>
          <p:nvPr/>
        </p:nvSpPr>
        <p:spPr>
          <a:xfrm>
            <a:off x="1623975" y="3180600"/>
            <a:ext cx="1728299" cy="1809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1" baseline="0" i="0" lang="en" sz="1400" u="none" cap="none" strike="noStrike">
                <a:solidFill>
                  <a:srgbClr val="000000"/>
                </a:solidFill>
                <a:latin typeface="Arial"/>
                <a:ea typeface="Arial"/>
                <a:cs typeface="Arial"/>
                <a:sym typeface="Arial"/>
              </a:rPr>
              <a:t>October 2015</a:t>
            </a:r>
          </a:p>
        </p:txBody>
      </p:sp>
      <p:sp>
        <p:nvSpPr>
          <p:cNvPr id="266" name="Shape 266"/>
          <p:cNvSpPr txBox="1"/>
          <p:nvPr/>
        </p:nvSpPr>
        <p:spPr>
          <a:xfrm>
            <a:off x="3304225" y="3152025"/>
            <a:ext cx="1524000" cy="2286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1" baseline="0" i="0" lang="en" sz="1400" u="none" cap="none" strike="noStrike">
                <a:solidFill>
                  <a:srgbClr val="000000"/>
                </a:solidFill>
                <a:latin typeface="Arial"/>
                <a:ea typeface="Arial"/>
                <a:cs typeface="Arial"/>
                <a:sym typeface="Arial"/>
              </a:rPr>
              <a:t>January 2016</a:t>
            </a:r>
          </a:p>
        </p:txBody>
      </p:sp>
      <p:sp>
        <p:nvSpPr>
          <p:cNvPr id="267" name="Shape 267"/>
          <p:cNvSpPr txBox="1"/>
          <p:nvPr/>
        </p:nvSpPr>
        <p:spPr>
          <a:xfrm>
            <a:off x="5075850" y="3123375"/>
            <a:ext cx="1685999" cy="419099"/>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rgbClr val="000000"/>
              </a:buClr>
              <a:buSzPct val="25000"/>
              <a:buFont typeface="Arial"/>
              <a:buNone/>
            </a:pPr>
            <a:r>
              <a:rPr b="1" baseline="0" i="0" lang="en" sz="1400" u="none" cap="none" strike="noStrike">
                <a:solidFill>
                  <a:srgbClr val="000000"/>
                </a:solidFill>
                <a:latin typeface="Arial"/>
                <a:ea typeface="Arial"/>
                <a:cs typeface="Arial"/>
                <a:sym typeface="Arial"/>
              </a:rPr>
              <a:t>July 2016</a:t>
            </a:r>
          </a:p>
        </p:txBody>
      </p:sp>
      <p:pic>
        <p:nvPicPr>
          <p:cNvPr id="268" name="Shape 268"/>
          <p:cNvPicPr preferRelativeResize="0"/>
          <p:nvPr/>
        </p:nvPicPr>
        <p:blipFill rotWithShape="1">
          <a:blip r:embed="rId5">
            <a:alphaModFix/>
          </a:blip>
          <a:srcRect b="0" l="0" r="0" t="0"/>
          <a:stretch/>
        </p:blipFill>
        <p:spPr>
          <a:xfrm>
            <a:off x="990600" y="1928825"/>
            <a:ext cx="19049" cy="1028700"/>
          </a:xfrm>
          <a:prstGeom prst="rect">
            <a:avLst/>
          </a:prstGeom>
          <a:noFill/>
          <a:ln>
            <a:noFill/>
          </a:ln>
        </p:spPr>
      </p:pic>
      <p:pic>
        <p:nvPicPr>
          <p:cNvPr id="269" name="Shape 269"/>
          <p:cNvPicPr preferRelativeResize="0"/>
          <p:nvPr/>
        </p:nvPicPr>
        <p:blipFill rotWithShape="1">
          <a:blip r:embed="rId5">
            <a:alphaModFix/>
          </a:blip>
          <a:srcRect b="0" l="0" r="0" t="0"/>
          <a:stretch/>
        </p:blipFill>
        <p:spPr>
          <a:xfrm>
            <a:off x="2305050" y="2151900"/>
            <a:ext cx="19049" cy="1028700"/>
          </a:xfrm>
          <a:prstGeom prst="rect">
            <a:avLst/>
          </a:prstGeom>
          <a:noFill/>
          <a:ln>
            <a:noFill/>
          </a:ln>
        </p:spPr>
      </p:pic>
      <p:pic>
        <p:nvPicPr>
          <p:cNvPr id="270" name="Shape 270"/>
          <p:cNvPicPr preferRelativeResize="0"/>
          <p:nvPr/>
        </p:nvPicPr>
        <p:blipFill rotWithShape="1">
          <a:blip r:embed="rId5">
            <a:alphaModFix/>
          </a:blip>
          <a:srcRect b="0" l="0" r="0" t="0"/>
          <a:stretch/>
        </p:blipFill>
        <p:spPr>
          <a:xfrm>
            <a:off x="5467350" y="2151900"/>
            <a:ext cx="19049" cy="1028700"/>
          </a:xfrm>
          <a:prstGeom prst="rect">
            <a:avLst/>
          </a:prstGeom>
          <a:noFill/>
          <a:ln>
            <a:noFill/>
          </a:ln>
        </p:spPr>
      </p:pic>
      <p:pic>
        <p:nvPicPr>
          <p:cNvPr id="271" name="Shape 271"/>
          <p:cNvPicPr preferRelativeResize="0"/>
          <p:nvPr/>
        </p:nvPicPr>
        <p:blipFill rotWithShape="1">
          <a:blip r:embed="rId5">
            <a:alphaModFix/>
          </a:blip>
          <a:srcRect b="0" l="0" r="0" t="0"/>
          <a:stretch/>
        </p:blipFill>
        <p:spPr>
          <a:xfrm>
            <a:off x="3952875" y="2151900"/>
            <a:ext cx="19049" cy="1028700"/>
          </a:xfrm>
          <a:prstGeom prst="rect">
            <a:avLst/>
          </a:prstGeom>
          <a:noFill/>
          <a:ln>
            <a:noFill/>
          </a:ln>
        </p:spPr>
      </p:pic>
      <p:pic>
        <p:nvPicPr>
          <p:cNvPr id="272" name="Shape 272"/>
          <p:cNvPicPr preferRelativeResize="0"/>
          <p:nvPr/>
        </p:nvPicPr>
        <p:blipFill rotWithShape="1">
          <a:blip r:embed="rId5">
            <a:alphaModFix/>
          </a:blip>
          <a:srcRect b="0" l="0" r="0" t="0"/>
          <a:stretch/>
        </p:blipFill>
        <p:spPr>
          <a:xfrm>
            <a:off x="7591425" y="1981161"/>
            <a:ext cx="19049" cy="1028700"/>
          </a:xfrm>
          <a:prstGeom prst="rect">
            <a:avLst/>
          </a:prstGeom>
          <a:noFill/>
          <a:ln>
            <a:noFill/>
          </a:ln>
        </p:spPr>
      </p:pic>
      <p:sp>
        <p:nvSpPr>
          <p:cNvPr id="273" name="Shape 273"/>
          <p:cNvSpPr txBox="1"/>
          <p:nvPr/>
        </p:nvSpPr>
        <p:spPr>
          <a:xfrm>
            <a:off x="656300" y="1475475"/>
            <a:ext cx="857400" cy="2286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sp>
        <p:nvSpPr>
          <p:cNvPr id="274" name="Shape 274"/>
          <p:cNvSpPr txBox="1"/>
          <p:nvPr/>
        </p:nvSpPr>
        <p:spPr>
          <a:xfrm>
            <a:off x="490575" y="1477150"/>
            <a:ext cx="1133398"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Times New Roman"/>
              <a:buNone/>
            </a:pPr>
            <a:r>
              <a:rPr b="1" baseline="0" i="0" lang="en" sz="1800" u="none" cap="none" strike="noStrike">
                <a:solidFill>
                  <a:srgbClr val="000000"/>
                </a:solidFill>
                <a:latin typeface="Times New Roman"/>
                <a:ea typeface="Times New Roman"/>
                <a:cs typeface="Times New Roman"/>
                <a:sym typeface="Times New Roman"/>
              </a:rPr>
              <a:t>App launched</a:t>
            </a:r>
            <a:r>
              <a:rPr b="1" baseline="0" i="0" lang="en" sz="1400" u="none" cap="none" strike="noStrike">
                <a:solidFill>
                  <a:srgbClr val="000000"/>
                </a:solidFill>
                <a:latin typeface="Times New Roman"/>
                <a:ea typeface="Times New Roman"/>
                <a:cs typeface="Times New Roman"/>
                <a:sym typeface="Times New Roman"/>
              </a:rPr>
              <a:t> </a:t>
            </a:r>
          </a:p>
        </p:txBody>
      </p:sp>
      <p:sp>
        <p:nvSpPr>
          <p:cNvPr id="275" name="Shape 275"/>
          <p:cNvSpPr txBox="1"/>
          <p:nvPr/>
        </p:nvSpPr>
        <p:spPr>
          <a:xfrm>
            <a:off x="1894475" y="1286650"/>
            <a:ext cx="1076398" cy="419099"/>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Times New Roman"/>
              <a:buNone/>
            </a:pPr>
            <a:r>
              <a:rPr b="1" baseline="0" i="0" lang="en" sz="1800" u="none" cap="none" strike="noStrike">
                <a:solidFill>
                  <a:srgbClr val="000000"/>
                </a:solidFill>
                <a:latin typeface="Times New Roman"/>
                <a:ea typeface="Times New Roman"/>
                <a:cs typeface="Times New Roman"/>
                <a:sym typeface="Times New Roman"/>
              </a:rPr>
              <a:t>Achieve 30,000 users</a:t>
            </a:r>
          </a:p>
        </p:txBody>
      </p:sp>
      <p:sp>
        <p:nvSpPr>
          <p:cNvPr id="276" name="Shape 276"/>
          <p:cNvSpPr txBox="1"/>
          <p:nvPr/>
        </p:nvSpPr>
        <p:spPr>
          <a:xfrm>
            <a:off x="3352800" y="1380600"/>
            <a:ext cx="1369800" cy="505798"/>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Times New Roman"/>
              <a:buNone/>
            </a:pPr>
            <a:r>
              <a:rPr b="1" baseline="0" i="0" lang="en" sz="1800" u="none" cap="none" strike="noStrike">
                <a:solidFill>
                  <a:srgbClr val="000000"/>
                </a:solidFill>
                <a:latin typeface="Times New Roman"/>
                <a:ea typeface="Times New Roman"/>
                <a:cs typeface="Times New Roman"/>
                <a:sym typeface="Times New Roman"/>
              </a:rPr>
              <a:t>Breakeven in 6 months</a:t>
            </a:r>
          </a:p>
        </p:txBody>
      </p:sp>
      <p:sp>
        <p:nvSpPr>
          <p:cNvPr id="277" name="Shape 277"/>
          <p:cNvSpPr txBox="1"/>
          <p:nvPr/>
        </p:nvSpPr>
        <p:spPr>
          <a:xfrm>
            <a:off x="4938675" y="1477150"/>
            <a:ext cx="1076398" cy="505798"/>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Times New Roman"/>
              <a:buNone/>
            </a:pPr>
            <a:r>
              <a:rPr b="1" baseline="0" i="0" lang="en" sz="1800" u="none" cap="none" strike="noStrike">
                <a:solidFill>
                  <a:srgbClr val="000000"/>
                </a:solidFill>
                <a:latin typeface="Times New Roman"/>
                <a:ea typeface="Times New Roman"/>
                <a:cs typeface="Times New Roman"/>
                <a:sym typeface="Times New Roman"/>
              </a:rPr>
              <a:t>Achieve 100,000 users</a:t>
            </a:r>
          </a:p>
        </p:txBody>
      </p:sp>
      <p:sp>
        <p:nvSpPr>
          <p:cNvPr id="278" name="Shape 278"/>
          <p:cNvSpPr txBox="1"/>
          <p:nvPr/>
        </p:nvSpPr>
        <p:spPr>
          <a:xfrm>
            <a:off x="7034250" y="1156787"/>
            <a:ext cx="1133399" cy="325499"/>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Times New Roman"/>
              <a:buNone/>
            </a:pPr>
            <a:r>
              <a:rPr b="1" baseline="0" i="0" lang="en" sz="1800" u="none" cap="none" strike="noStrike">
                <a:solidFill>
                  <a:srgbClr val="000000"/>
                </a:solidFill>
                <a:latin typeface="Times New Roman"/>
                <a:ea typeface="Times New Roman"/>
                <a:cs typeface="Times New Roman"/>
                <a:sym typeface="Times New Roman"/>
              </a:rPr>
              <a:t>200 million users </a:t>
            </a:r>
          </a:p>
        </p:txBody>
      </p:sp>
      <p:sp>
        <p:nvSpPr>
          <p:cNvPr id="279" name="Shape 279"/>
          <p:cNvSpPr txBox="1"/>
          <p:nvPr/>
        </p:nvSpPr>
        <p:spPr>
          <a:xfrm>
            <a:off x="7133300" y="3175875"/>
            <a:ext cx="1133398" cy="1809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1" baseline="0" i="0" lang="en" sz="1400" u="none" cap="none" strike="noStrike">
                <a:solidFill>
                  <a:srgbClr val="000000"/>
                </a:solidFill>
                <a:latin typeface="Arial"/>
                <a:ea typeface="Arial"/>
                <a:cs typeface="Arial"/>
                <a:sym typeface="Arial"/>
              </a:rPr>
              <a:t>July 2020</a:t>
            </a:r>
          </a:p>
        </p:txBody>
      </p:sp>
      <p:pic>
        <p:nvPicPr>
          <p:cNvPr id="280" name="Shape 280"/>
          <p:cNvPicPr preferRelativeResize="0"/>
          <p:nvPr/>
        </p:nvPicPr>
        <p:blipFill rotWithShape="1">
          <a:blip r:embed="rId6">
            <a:alphaModFix/>
          </a:blip>
          <a:srcRect b="0" l="0" r="0" t="0"/>
          <a:stretch/>
        </p:blipFill>
        <p:spPr>
          <a:xfrm>
            <a:off x="7415700" y="-48425"/>
            <a:ext cx="1728299" cy="12515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p:nvPr/>
        </p:nvSpPr>
        <p:spPr>
          <a:xfrm>
            <a:off x="-38125" y="2063700"/>
            <a:ext cx="2739600" cy="2097899"/>
          </a:xfrm>
          <a:prstGeom prst="roundRect">
            <a:avLst>
              <a:gd fmla="val 16667" name="adj"/>
            </a:avLst>
          </a:prstGeom>
          <a:solidFill>
            <a:schemeClr val="accent1"/>
          </a:solidFill>
          <a:ln cap="flat" w="25400">
            <a:solidFill>
              <a:schemeClr val="lt1"/>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2000" u="none" cap="none" strike="noStrike">
              <a:solidFill>
                <a:srgbClr val="000000"/>
              </a:solidFill>
              <a:latin typeface="Arial"/>
              <a:ea typeface="Arial"/>
              <a:cs typeface="Arial"/>
              <a:sym typeface="Arial"/>
            </a:endParaRPr>
          </a:p>
        </p:txBody>
      </p:sp>
      <p:sp>
        <p:nvSpPr>
          <p:cNvPr id="111" name="Shape 111"/>
          <p:cNvSpPr txBox="1"/>
          <p:nvPr>
            <p:ph type="title"/>
          </p:nvPr>
        </p:nvSpPr>
        <p:spPr>
          <a:xfrm>
            <a:off x="400775" y="101100"/>
            <a:ext cx="6966600" cy="10139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Droid Serif"/>
              <a:buNone/>
            </a:pPr>
            <a:r>
              <a:rPr b="1" baseline="0" i="0" lang="en" sz="4400" u="none" cap="none" strike="noStrike">
                <a:solidFill>
                  <a:schemeClr val="lt1"/>
                </a:solidFill>
                <a:latin typeface="Droid Serif"/>
                <a:ea typeface="Droid Serif"/>
                <a:cs typeface="Droid Serif"/>
                <a:sym typeface="Droid Serif"/>
              </a:rPr>
              <a:t>Our Value Proposition</a:t>
            </a:r>
          </a:p>
        </p:txBody>
      </p:sp>
      <p:sp>
        <p:nvSpPr>
          <p:cNvPr id="112" name="Shape 112"/>
          <p:cNvSpPr txBox="1"/>
          <p:nvPr/>
        </p:nvSpPr>
        <p:spPr>
          <a:xfrm>
            <a:off x="-351450" y="1299900"/>
            <a:ext cx="8179799" cy="3473099"/>
          </a:xfrm>
          <a:prstGeom prst="rect">
            <a:avLst/>
          </a:prstGeom>
          <a:noFill/>
          <a:ln>
            <a:noFill/>
          </a:ln>
        </p:spPr>
        <p:txBody>
          <a:bodyPr anchorCtr="0" anchor="t" bIns="91425" lIns="91425" rIns="91425" tIns="91425">
            <a:noAutofit/>
          </a:bodyPr>
          <a:lstStyle/>
          <a:p>
            <a:pPr indent="-381000" lvl="0" marL="457200" marR="0" rtl="0" algn="l">
              <a:lnSpc>
                <a:spcPct val="200000"/>
              </a:lnSpc>
              <a:spcBef>
                <a:spcPts val="0"/>
              </a:spcBef>
              <a:spcAft>
                <a:spcPts val="0"/>
              </a:spcAft>
              <a:buClr>
                <a:srgbClr val="0B5394"/>
              </a:buClr>
              <a:buFont typeface="Arial"/>
              <a:buNone/>
            </a:pPr>
            <a:r>
              <a:t/>
            </a:r>
            <a:endParaRPr b="0" baseline="0" i="0" sz="2400" u="none" cap="none" strike="noStrike">
              <a:solidFill>
                <a:srgbClr val="0B5394"/>
              </a:solidFill>
              <a:latin typeface="Arial"/>
              <a:ea typeface="Arial"/>
              <a:cs typeface="Arial"/>
              <a:sym typeface="Arial"/>
            </a:endParaRPr>
          </a:p>
        </p:txBody>
      </p:sp>
      <p:grpSp>
        <p:nvGrpSpPr>
          <p:cNvPr id="113" name="Shape 113"/>
          <p:cNvGrpSpPr/>
          <p:nvPr/>
        </p:nvGrpSpPr>
        <p:grpSpPr>
          <a:xfrm>
            <a:off x="107284" y="1214074"/>
            <a:ext cx="8984056" cy="3777174"/>
            <a:chOff x="-212521" y="18"/>
            <a:chExt cx="7629123" cy="4064099"/>
          </a:xfrm>
        </p:grpSpPr>
        <p:sp>
          <p:nvSpPr>
            <p:cNvPr id="114" name="Shape 114"/>
            <p:cNvSpPr/>
            <p:nvPr/>
          </p:nvSpPr>
          <p:spPr>
            <a:xfrm>
              <a:off x="1945015" y="18"/>
              <a:ext cx="3509699" cy="4064099"/>
            </a:xfrm>
            <a:prstGeom prst="rightArrow">
              <a:avLst>
                <a:gd fmla="val 50000" name="adj1"/>
                <a:gd fmla="val 50000" name="adj2"/>
              </a:avLst>
            </a:prstGeom>
            <a:solidFill>
              <a:srgbClr val="DBE5F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2000" u="none" cap="none" strike="noStrike">
                <a:solidFill>
                  <a:srgbClr val="000000"/>
                </a:solidFill>
                <a:latin typeface="Arial"/>
                <a:ea typeface="Arial"/>
                <a:cs typeface="Arial"/>
                <a:sym typeface="Arial"/>
              </a:endParaRPr>
            </a:p>
          </p:txBody>
        </p:sp>
        <p:sp>
          <p:nvSpPr>
            <p:cNvPr id="115" name="Shape 115"/>
            <p:cNvSpPr txBox="1"/>
            <p:nvPr/>
          </p:nvSpPr>
          <p:spPr>
            <a:xfrm>
              <a:off x="-212521" y="1202534"/>
              <a:ext cx="1961999" cy="1625699"/>
            </a:xfrm>
            <a:prstGeom prst="rect">
              <a:avLst/>
            </a:prstGeom>
            <a:noFill/>
            <a:ln>
              <a:noFill/>
            </a:ln>
          </p:spPr>
          <p:txBody>
            <a:bodyPr anchorCtr="0" anchor="ctr" bIns="80000" lIns="80000" rIns="80000" tIns="80000">
              <a:noAutofit/>
            </a:bodyPr>
            <a:lstStyle/>
            <a:p>
              <a:pPr indent="0" lvl="0" marL="0" marR="0" rtl="0" algn="ctr">
                <a:lnSpc>
                  <a:spcPct val="90000"/>
                </a:lnSpc>
                <a:spcBef>
                  <a:spcPts val="0"/>
                </a:spcBef>
                <a:spcAft>
                  <a:spcPts val="735"/>
                </a:spcAft>
                <a:buClr>
                  <a:schemeClr val="lt1"/>
                </a:buClr>
                <a:buSzPct val="25000"/>
                <a:buFont typeface="Arial"/>
                <a:buNone/>
              </a:pPr>
              <a:r>
                <a:rPr b="1" baseline="0" i="0" lang="en" sz="2400" u="none" cap="none" strike="noStrike">
                  <a:solidFill>
                    <a:schemeClr val="lt1"/>
                  </a:solidFill>
                  <a:latin typeface="Arial"/>
                  <a:ea typeface="Arial"/>
                  <a:cs typeface="Arial"/>
                  <a:sym typeface="Arial"/>
                </a:rPr>
                <a:t>Undiscovered, High Potential, Passing threshold</a:t>
              </a:r>
            </a:p>
          </p:txBody>
        </p:sp>
        <p:sp>
          <p:nvSpPr>
            <p:cNvPr id="116" name="Shape 116"/>
            <p:cNvSpPr/>
            <p:nvPr/>
          </p:nvSpPr>
          <p:spPr>
            <a:xfrm>
              <a:off x="5089992" y="886773"/>
              <a:ext cx="2326499" cy="2257199"/>
            </a:xfrm>
            <a:prstGeom prst="roundRect">
              <a:avLst>
                <a:gd fmla="val 16667" name="adj"/>
              </a:avLst>
            </a:prstGeom>
            <a:solidFill>
              <a:schemeClr val="accent1"/>
            </a:solidFill>
            <a:ln cap="flat" w="25400">
              <a:solidFill>
                <a:schemeClr val="lt1"/>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2000" u="none" cap="none" strike="noStrike">
                <a:solidFill>
                  <a:srgbClr val="000000"/>
                </a:solidFill>
                <a:latin typeface="Arial"/>
                <a:ea typeface="Arial"/>
                <a:cs typeface="Arial"/>
                <a:sym typeface="Arial"/>
              </a:endParaRPr>
            </a:p>
          </p:txBody>
        </p:sp>
        <p:sp>
          <p:nvSpPr>
            <p:cNvPr id="117" name="Shape 117"/>
            <p:cNvSpPr txBox="1"/>
            <p:nvPr/>
          </p:nvSpPr>
          <p:spPr>
            <a:xfrm>
              <a:off x="5039402" y="1030790"/>
              <a:ext cx="2377200" cy="1814100"/>
            </a:xfrm>
            <a:prstGeom prst="rect">
              <a:avLst/>
            </a:prstGeom>
            <a:noFill/>
            <a:ln>
              <a:noFill/>
            </a:ln>
          </p:spPr>
          <p:txBody>
            <a:bodyPr anchorCtr="0" anchor="ctr" bIns="80000" lIns="80000" rIns="80000" tIns="80000">
              <a:noAutofit/>
            </a:bodyPr>
            <a:lstStyle/>
            <a:p>
              <a:pPr indent="0" lvl="0" marL="0" marR="0" rtl="0" algn="ctr">
                <a:lnSpc>
                  <a:spcPct val="90000"/>
                </a:lnSpc>
                <a:spcBef>
                  <a:spcPts val="0"/>
                </a:spcBef>
                <a:spcAft>
                  <a:spcPts val="735"/>
                </a:spcAft>
                <a:buClr>
                  <a:schemeClr val="lt1"/>
                </a:buClr>
                <a:buSzPct val="25000"/>
                <a:buFont typeface="Arial"/>
                <a:buNone/>
              </a:pPr>
              <a:r>
                <a:rPr b="1" baseline="0" i="0" lang="en" sz="2400" u="none" cap="none" strike="noStrike">
                  <a:solidFill>
                    <a:schemeClr val="lt1"/>
                  </a:solidFill>
                  <a:latin typeface="Arial"/>
                  <a:ea typeface="Arial"/>
                  <a:cs typeface="Arial"/>
                  <a:sym typeface="Arial"/>
                </a:rPr>
                <a:t>Matching with consumers </a:t>
              </a:r>
              <a:r>
                <a:rPr b="1" lang="en" sz="2400">
                  <a:solidFill>
                    <a:schemeClr val="lt1"/>
                  </a:solidFill>
                </a:rPr>
                <a:t>from </a:t>
              </a:r>
              <a:r>
                <a:rPr b="1" baseline="0" i="0" lang="en" sz="2400" u="none" cap="none" strike="noStrike">
                  <a:solidFill>
                    <a:schemeClr val="lt1"/>
                  </a:solidFill>
                  <a:latin typeface="Arial"/>
                  <a:ea typeface="Arial"/>
                  <a:cs typeface="Arial"/>
                  <a:sym typeface="Arial"/>
                </a:rPr>
                <a:t>FaceBook profiles</a:t>
              </a:r>
            </a:p>
          </p:txBody>
        </p:sp>
      </p:grpSp>
      <p:sp>
        <p:nvSpPr>
          <p:cNvPr id="118" name="Shape 118"/>
          <p:cNvSpPr txBox="1"/>
          <p:nvPr/>
        </p:nvSpPr>
        <p:spPr>
          <a:xfrm>
            <a:off x="2465650" y="2339850"/>
            <a:ext cx="3546599" cy="1393199"/>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 sz="3000" u="none" cap="none" strike="noStrike">
                <a:solidFill>
                  <a:srgbClr val="000000"/>
                </a:solidFill>
                <a:latin typeface="Arial"/>
                <a:ea typeface="Arial"/>
                <a:cs typeface="Arial"/>
                <a:sym typeface="Arial"/>
              </a:rPr>
              <a:t>P</a:t>
            </a:r>
            <a:r>
              <a:rPr b="1" lang="en" sz="3000"/>
              <a:t>attern</a:t>
            </a:r>
            <a:r>
              <a:rPr b="1" baseline="0" i="0" lang="en" sz="3000" u="none" cap="none" strike="noStrike">
                <a:solidFill>
                  <a:srgbClr val="000000"/>
                </a:solidFill>
                <a:latin typeface="Arial"/>
                <a:ea typeface="Arial"/>
                <a:cs typeface="Arial"/>
                <a:sym typeface="Arial"/>
              </a:rPr>
              <a:t> </a:t>
            </a:r>
            <a:r>
              <a:rPr b="1" lang="en" sz="3000"/>
              <a:t>R</a:t>
            </a:r>
            <a:r>
              <a:rPr b="1" baseline="0" i="0" lang="en" sz="3000" u="none" cap="none" strike="noStrike">
                <a:solidFill>
                  <a:srgbClr val="000000"/>
                </a:solidFill>
                <a:latin typeface="Arial"/>
                <a:ea typeface="Arial"/>
                <a:cs typeface="Arial"/>
                <a:sym typeface="Arial"/>
              </a:rPr>
              <a:t>ecognition </a:t>
            </a:r>
            <a:r>
              <a:rPr b="1" lang="en" sz="3000"/>
              <a:t>Algorithms</a:t>
            </a:r>
            <a:r>
              <a:rPr b="1" baseline="0" i="0" lang="en" sz="3000" u="none" cap="none" strike="noStrike">
                <a:solidFill>
                  <a:srgbClr val="000000"/>
                </a:solidFill>
                <a:latin typeface="Arial"/>
                <a:ea typeface="Arial"/>
                <a:cs typeface="Arial"/>
                <a:sym typeface="Arial"/>
              </a:rPr>
              <a:t>  </a:t>
            </a:r>
          </a:p>
        </p:txBody>
      </p:sp>
      <p:pic>
        <p:nvPicPr>
          <p:cNvPr id="119" name="Shape 119"/>
          <p:cNvPicPr preferRelativeResize="0"/>
          <p:nvPr/>
        </p:nvPicPr>
        <p:blipFill rotWithShape="1">
          <a:blip r:embed="rId4">
            <a:alphaModFix/>
          </a:blip>
          <a:srcRect b="0" l="0" r="0" t="0"/>
          <a:stretch/>
        </p:blipFill>
        <p:spPr>
          <a:xfrm>
            <a:off x="7415700" y="-48425"/>
            <a:ext cx="1728299" cy="12515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108600" y="-5825"/>
            <a:ext cx="7651800" cy="10139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r>
              <a:rPr b="1" baseline="0" i="0" lang="en" sz="4000" u="none" cap="none" strike="noStrike">
                <a:solidFill>
                  <a:schemeClr val="lt1"/>
                </a:solidFill>
                <a:latin typeface="Droid Serif"/>
                <a:ea typeface="Droid Serif"/>
                <a:cs typeface="Droid Serif"/>
                <a:sym typeface="Droid Serif"/>
              </a:rPr>
              <a:t>Quantifying our Proposition</a:t>
            </a:r>
          </a:p>
        </p:txBody>
      </p:sp>
      <p:pic>
        <p:nvPicPr>
          <p:cNvPr id="125" name="Shape 125"/>
          <p:cNvPicPr preferRelativeResize="0"/>
          <p:nvPr/>
        </p:nvPicPr>
        <p:blipFill rotWithShape="1">
          <a:blip r:embed="rId3">
            <a:alphaModFix/>
          </a:blip>
          <a:srcRect b="13014" l="0" r="19588" t="1251"/>
          <a:stretch/>
        </p:blipFill>
        <p:spPr>
          <a:xfrm>
            <a:off x="0" y="1626450"/>
            <a:ext cx="4438799" cy="3053399"/>
          </a:xfrm>
          <a:prstGeom prst="rect">
            <a:avLst/>
          </a:prstGeom>
          <a:noFill/>
          <a:ln>
            <a:noFill/>
          </a:ln>
        </p:spPr>
      </p:pic>
      <p:pic>
        <p:nvPicPr>
          <p:cNvPr id="126" name="Shape 126"/>
          <p:cNvPicPr preferRelativeResize="0"/>
          <p:nvPr/>
        </p:nvPicPr>
        <p:blipFill rotWithShape="1">
          <a:blip r:embed="rId4">
            <a:alphaModFix/>
          </a:blip>
          <a:srcRect b="8931" l="0" r="0" t="10097"/>
          <a:stretch/>
        </p:blipFill>
        <p:spPr>
          <a:xfrm>
            <a:off x="4438925" y="1626600"/>
            <a:ext cx="4705200" cy="3053399"/>
          </a:xfrm>
          <a:prstGeom prst="rect">
            <a:avLst/>
          </a:prstGeom>
          <a:noFill/>
          <a:ln>
            <a:noFill/>
          </a:ln>
        </p:spPr>
      </p:pic>
      <p:pic>
        <p:nvPicPr>
          <p:cNvPr id="127" name="Shape 127"/>
          <p:cNvPicPr preferRelativeResize="0"/>
          <p:nvPr/>
        </p:nvPicPr>
        <p:blipFill rotWithShape="1">
          <a:blip r:embed="rId5">
            <a:alphaModFix/>
          </a:blip>
          <a:srcRect b="0" l="0" r="0" t="0"/>
          <a:stretch/>
        </p:blipFill>
        <p:spPr>
          <a:xfrm>
            <a:off x="7415700" y="-48425"/>
            <a:ext cx="1728299" cy="12515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04800" y="101100"/>
            <a:ext cx="7315499" cy="10139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r>
              <a:rPr b="1" baseline="0" i="0" lang="en" sz="4400" u="none" cap="none" strike="noStrike">
                <a:solidFill>
                  <a:schemeClr val="lt1"/>
                </a:solidFill>
                <a:latin typeface="Droid Serif"/>
                <a:ea typeface="Droid Serif"/>
                <a:cs typeface="Droid Serif"/>
                <a:sym typeface="Droid Serif"/>
              </a:rPr>
              <a:t>So what is the problem?</a:t>
            </a:r>
          </a:p>
        </p:txBody>
      </p:sp>
      <p:pic>
        <p:nvPicPr>
          <p:cNvPr id="133" name="Shape 133"/>
          <p:cNvPicPr preferRelativeResize="0"/>
          <p:nvPr/>
        </p:nvPicPr>
        <p:blipFill rotWithShape="1">
          <a:blip r:embed="rId3">
            <a:alphaModFix/>
          </a:blip>
          <a:srcRect b="0" l="10384" r="10589" t="8650"/>
          <a:stretch/>
        </p:blipFill>
        <p:spPr>
          <a:xfrm>
            <a:off x="0" y="1212375"/>
            <a:ext cx="4400173" cy="3931124"/>
          </a:xfrm>
          <a:prstGeom prst="rect">
            <a:avLst/>
          </a:prstGeom>
          <a:noFill/>
          <a:ln>
            <a:noFill/>
          </a:ln>
        </p:spPr>
      </p:pic>
      <p:sp>
        <p:nvSpPr>
          <p:cNvPr id="134" name="Shape 134"/>
          <p:cNvSpPr txBox="1"/>
          <p:nvPr/>
        </p:nvSpPr>
        <p:spPr>
          <a:xfrm>
            <a:off x="4508700" y="1298225"/>
            <a:ext cx="4199100" cy="3473099"/>
          </a:xfrm>
          <a:prstGeom prst="rect">
            <a:avLst/>
          </a:prstGeom>
          <a:noFill/>
          <a:ln>
            <a:noFill/>
          </a:ln>
        </p:spPr>
        <p:txBody>
          <a:bodyPr anchorCtr="0" anchor="t" bIns="91425" lIns="91425" rIns="91425" tIns="91425">
            <a:noAutofit/>
          </a:bodyPr>
          <a:lstStyle/>
          <a:p>
            <a:pPr indent="-342900" lvl="0" marL="457200" marR="0" rtl="0" algn="l">
              <a:lnSpc>
                <a:spcPct val="150000"/>
              </a:lnSpc>
              <a:spcBef>
                <a:spcPts val="0"/>
              </a:spcBef>
              <a:spcAft>
                <a:spcPts val="0"/>
              </a:spcAft>
              <a:buClr>
                <a:srgbClr val="0B5394"/>
              </a:buClr>
              <a:buSzPct val="100000"/>
              <a:buFont typeface="Arial"/>
              <a:buChar char="●"/>
            </a:pPr>
            <a:r>
              <a:rPr b="0" baseline="0" i="0" lang="en" sz="1800" u="none" cap="none" strike="noStrike">
                <a:solidFill>
                  <a:srgbClr val="0B5394"/>
                </a:solidFill>
                <a:latin typeface="Arial"/>
                <a:ea typeface="Arial"/>
                <a:cs typeface="Arial"/>
                <a:sym typeface="Arial"/>
              </a:rPr>
              <a:t>700K of the 1.2M apps are dead</a:t>
            </a:r>
          </a:p>
          <a:p>
            <a:pPr indent="-342900" lvl="0" marL="457200" marR="0" rtl="0" algn="l">
              <a:lnSpc>
                <a:spcPct val="150000"/>
              </a:lnSpc>
              <a:spcBef>
                <a:spcPts val="0"/>
              </a:spcBef>
              <a:spcAft>
                <a:spcPts val="0"/>
              </a:spcAft>
              <a:buClr>
                <a:srgbClr val="0B5394"/>
              </a:buClr>
              <a:buSzPct val="100000"/>
              <a:buFont typeface="Arial"/>
              <a:buChar char="●"/>
            </a:pPr>
            <a:r>
              <a:rPr b="0" baseline="0" i="0" lang="en" sz="1800" u="none" cap="none" strike="noStrike">
                <a:solidFill>
                  <a:srgbClr val="0B5394"/>
                </a:solidFill>
                <a:latin typeface="Arial"/>
                <a:ea typeface="Arial"/>
                <a:cs typeface="Arial"/>
                <a:sym typeface="Arial"/>
              </a:rPr>
              <a:t>Approximate investment of about $500,000 to $2,000,000 per app</a:t>
            </a:r>
          </a:p>
          <a:p>
            <a:pPr indent="-342900" lvl="0" marL="457200" marR="0" rtl="0" algn="l">
              <a:lnSpc>
                <a:spcPct val="150000"/>
              </a:lnSpc>
              <a:spcBef>
                <a:spcPts val="0"/>
              </a:spcBef>
              <a:spcAft>
                <a:spcPts val="0"/>
              </a:spcAft>
              <a:buClr>
                <a:srgbClr val="0B5394"/>
              </a:buClr>
              <a:buSzPct val="100000"/>
              <a:buFont typeface="Arial"/>
              <a:buChar char="●"/>
            </a:pPr>
            <a:r>
              <a:rPr b="0" baseline="0" i="0" lang="en" sz="1800" u="none" cap="none" strike="noStrike">
                <a:solidFill>
                  <a:srgbClr val="0B5394"/>
                </a:solidFill>
                <a:latin typeface="Arial"/>
                <a:ea typeface="Arial"/>
                <a:cs typeface="Arial"/>
                <a:sym typeface="Arial"/>
              </a:rPr>
              <a:t>Using our analysis approximately 50% of these apps crossed the threshold </a:t>
            </a:r>
          </a:p>
          <a:p>
            <a:pPr indent="-342900" lvl="0" marL="457200" marR="0" rtl="0" algn="l">
              <a:lnSpc>
                <a:spcPct val="150000"/>
              </a:lnSpc>
              <a:spcBef>
                <a:spcPts val="0"/>
              </a:spcBef>
              <a:spcAft>
                <a:spcPts val="0"/>
              </a:spcAft>
              <a:buClr>
                <a:srgbClr val="0B5394"/>
              </a:buClr>
              <a:buSzPct val="100000"/>
              <a:buFont typeface="Arial"/>
              <a:buChar char="●"/>
            </a:pPr>
            <a:r>
              <a:rPr b="0" baseline="0" i="0" lang="en" sz="1800" u="none" cap="none" strike="noStrike">
                <a:solidFill>
                  <a:srgbClr val="0B5394"/>
                </a:solidFill>
                <a:latin typeface="Arial"/>
                <a:ea typeface="Arial"/>
                <a:cs typeface="Arial"/>
                <a:sym typeface="Arial"/>
              </a:rPr>
              <a:t>Giving us an available market of</a:t>
            </a:r>
            <a:r>
              <a:rPr lang="en" sz="1800">
                <a:solidFill>
                  <a:srgbClr val="0B5394"/>
                </a:solidFill>
              </a:rPr>
              <a:t> 350,000</a:t>
            </a:r>
            <a:r>
              <a:rPr b="0" baseline="0" i="0" lang="en" sz="1800" u="none" cap="none" strike="noStrike">
                <a:solidFill>
                  <a:srgbClr val="0B5394"/>
                </a:solidFill>
                <a:latin typeface="Arial"/>
                <a:ea typeface="Arial"/>
                <a:cs typeface="Arial"/>
                <a:sym typeface="Arial"/>
              </a:rPr>
              <a:t> apps</a:t>
            </a:r>
          </a:p>
        </p:txBody>
      </p:sp>
      <p:pic>
        <p:nvPicPr>
          <p:cNvPr id="135" name="Shape 135"/>
          <p:cNvPicPr preferRelativeResize="0"/>
          <p:nvPr/>
        </p:nvPicPr>
        <p:blipFill rotWithShape="1">
          <a:blip r:embed="rId4">
            <a:alphaModFix/>
          </a:blip>
          <a:srcRect b="0" l="0" r="0" t="0"/>
          <a:stretch/>
        </p:blipFill>
        <p:spPr>
          <a:xfrm>
            <a:off x="7415700" y="-17700"/>
            <a:ext cx="1728299" cy="12515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172800" y="101100"/>
            <a:ext cx="7679999" cy="10139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r>
              <a:rPr b="1" baseline="0" i="0" lang="en" sz="4000" u="none" cap="none" strike="noStrike">
                <a:solidFill>
                  <a:schemeClr val="lt1"/>
                </a:solidFill>
                <a:latin typeface="Droid Serif"/>
                <a:ea typeface="Droid Serif"/>
                <a:cs typeface="Droid Serif"/>
                <a:sym typeface="Droid Serif"/>
              </a:rPr>
              <a:t>We are in the toll business</a:t>
            </a:r>
          </a:p>
        </p:txBody>
      </p:sp>
      <p:sp>
        <p:nvSpPr>
          <p:cNvPr id="141" name="Shape 141"/>
          <p:cNvSpPr txBox="1"/>
          <p:nvPr/>
        </p:nvSpPr>
        <p:spPr>
          <a:xfrm>
            <a:off x="489000" y="1376550"/>
            <a:ext cx="8146800" cy="3176699"/>
          </a:xfrm>
          <a:prstGeom prst="rect">
            <a:avLst/>
          </a:prstGeom>
          <a:noFill/>
          <a:ln>
            <a:noFill/>
          </a:ln>
        </p:spPr>
        <p:txBody>
          <a:bodyPr anchorCtr="0" anchor="t" bIns="91425" lIns="91425" rIns="91425" tIns="91425">
            <a:noAutofit/>
          </a:bodyPr>
          <a:lstStyle/>
          <a:p>
            <a:pPr indent="-355600" lvl="0" marL="457200" marR="0" rtl="0" algn="l">
              <a:lnSpc>
                <a:spcPct val="200000"/>
              </a:lnSpc>
              <a:spcBef>
                <a:spcPts val="0"/>
              </a:spcBef>
              <a:spcAft>
                <a:spcPts val="0"/>
              </a:spcAft>
              <a:buClr>
                <a:srgbClr val="0B5394"/>
              </a:buClr>
              <a:buSzPct val="100000"/>
              <a:buFont typeface="Arial"/>
              <a:buChar char="●"/>
            </a:pPr>
            <a:r>
              <a:rPr b="0" baseline="0" i="0" lang="en" sz="1800" u="none" cap="none" strike="noStrike">
                <a:solidFill>
                  <a:srgbClr val="0B5394"/>
                </a:solidFill>
                <a:latin typeface="Arial"/>
                <a:ea typeface="Arial"/>
                <a:cs typeface="Arial"/>
                <a:sym typeface="Arial"/>
              </a:rPr>
              <a:t>Warren Buffett says his favorite investments are toll businesses, connecting consumers and producers</a:t>
            </a:r>
          </a:p>
          <a:p>
            <a:pPr indent="-355600" lvl="0" marL="457200" marR="0" rtl="0" algn="l">
              <a:lnSpc>
                <a:spcPct val="200000"/>
              </a:lnSpc>
              <a:spcBef>
                <a:spcPts val="0"/>
              </a:spcBef>
              <a:spcAft>
                <a:spcPts val="0"/>
              </a:spcAft>
              <a:buClr>
                <a:srgbClr val="0B5394"/>
              </a:buClr>
              <a:buSzPct val="100000"/>
              <a:buFont typeface="Arial"/>
              <a:buChar char="●"/>
            </a:pPr>
            <a:r>
              <a:rPr b="0" baseline="0" i="0" lang="en" sz="1800" u="none" cap="none" strike="noStrike">
                <a:solidFill>
                  <a:srgbClr val="0B5394"/>
                </a:solidFill>
                <a:latin typeface="Arial"/>
                <a:ea typeface="Arial"/>
                <a:cs typeface="Arial"/>
                <a:sym typeface="Arial"/>
              </a:rPr>
              <a:t>Our business is:</a:t>
            </a:r>
          </a:p>
          <a:p>
            <a:pPr indent="-355600" lvl="1" marL="914400" marR="0" rtl="0" algn="l">
              <a:lnSpc>
                <a:spcPct val="200000"/>
              </a:lnSpc>
              <a:spcBef>
                <a:spcPts val="0"/>
              </a:spcBef>
              <a:spcAft>
                <a:spcPts val="0"/>
              </a:spcAft>
              <a:buClr>
                <a:srgbClr val="0B5394"/>
              </a:buClr>
              <a:buSzPct val="100000"/>
              <a:buFont typeface="Arial"/>
              <a:buChar char="○"/>
            </a:pPr>
            <a:r>
              <a:rPr b="0" baseline="0" i="0" lang="en" sz="1800" u="none" cap="none" strike="noStrike">
                <a:solidFill>
                  <a:srgbClr val="0B5394"/>
                </a:solidFill>
                <a:latin typeface="Arial"/>
                <a:ea typeface="Arial"/>
                <a:cs typeface="Arial"/>
                <a:sym typeface="Arial"/>
              </a:rPr>
              <a:t>Marketing platform for any new, existing, coming up or dying app company which they will pay from their budgets</a:t>
            </a:r>
          </a:p>
          <a:p>
            <a:pPr indent="-355600" lvl="1" marL="914400" marR="0" rtl="0" algn="l">
              <a:lnSpc>
                <a:spcPct val="200000"/>
              </a:lnSpc>
              <a:spcBef>
                <a:spcPts val="0"/>
              </a:spcBef>
              <a:spcAft>
                <a:spcPts val="0"/>
              </a:spcAft>
              <a:buClr>
                <a:srgbClr val="0B5394"/>
              </a:buClr>
              <a:buSzPct val="100000"/>
              <a:buFont typeface="Arial"/>
              <a:buChar char="○"/>
            </a:pPr>
            <a:r>
              <a:rPr b="0" baseline="0" i="0" lang="en" sz="1800" u="none" cap="none" strike="noStrike">
                <a:solidFill>
                  <a:srgbClr val="0B5394"/>
                </a:solidFill>
                <a:latin typeface="Arial"/>
                <a:ea typeface="Arial"/>
                <a:cs typeface="Arial"/>
                <a:sym typeface="Arial"/>
              </a:rPr>
              <a:t>Charging consumers for subscription</a:t>
            </a:r>
          </a:p>
          <a:p>
            <a:pPr indent="-355600" lvl="1" marL="914400" marR="0" rtl="0" algn="l">
              <a:lnSpc>
                <a:spcPct val="200000"/>
              </a:lnSpc>
              <a:spcBef>
                <a:spcPts val="0"/>
              </a:spcBef>
              <a:spcAft>
                <a:spcPts val="0"/>
              </a:spcAft>
              <a:buClr>
                <a:srgbClr val="0B5394"/>
              </a:buClr>
              <a:buSzPct val="100000"/>
              <a:buFont typeface="Arial"/>
              <a:buChar char="○"/>
            </a:pPr>
            <a:r>
              <a:rPr b="0" baseline="0" i="0" lang="en" sz="1800" u="none" cap="none" strike="noStrike">
                <a:solidFill>
                  <a:srgbClr val="0B5394"/>
                </a:solidFill>
                <a:latin typeface="Arial"/>
                <a:ea typeface="Arial"/>
                <a:cs typeface="Arial"/>
                <a:sym typeface="Arial"/>
              </a:rPr>
              <a:t>Sponsorship  </a:t>
            </a:r>
          </a:p>
        </p:txBody>
      </p:sp>
      <p:pic>
        <p:nvPicPr>
          <p:cNvPr id="142" name="Shape 142"/>
          <p:cNvPicPr preferRelativeResize="0"/>
          <p:nvPr/>
        </p:nvPicPr>
        <p:blipFill rotWithShape="1">
          <a:blip r:embed="rId3">
            <a:alphaModFix/>
          </a:blip>
          <a:srcRect b="0" l="0" r="0" t="0"/>
          <a:stretch/>
        </p:blipFill>
        <p:spPr>
          <a:xfrm>
            <a:off x="7415700" y="-48425"/>
            <a:ext cx="1728299" cy="12515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457200" y="101100"/>
            <a:ext cx="7315499" cy="10139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r>
              <a:rPr b="1" baseline="0" i="0" lang="en" sz="4400" u="none" cap="none" strike="noStrike">
                <a:solidFill>
                  <a:schemeClr val="lt1"/>
                </a:solidFill>
                <a:latin typeface="Droid Serif"/>
                <a:ea typeface="Droid Serif"/>
                <a:cs typeface="Droid Serif"/>
                <a:sym typeface="Droid Serif"/>
              </a:rPr>
              <a:t>The Super Heroes </a:t>
            </a:r>
          </a:p>
        </p:txBody>
      </p:sp>
      <p:sp>
        <p:nvSpPr>
          <p:cNvPr id="148" name="Shape 148"/>
          <p:cNvSpPr txBox="1"/>
          <p:nvPr/>
        </p:nvSpPr>
        <p:spPr>
          <a:xfrm>
            <a:off x="1219325" y="1466275"/>
            <a:ext cx="7458899" cy="3263100"/>
          </a:xfrm>
          <a:prstGeom prst="rect">
            <a:avLst/>
          </a:prstGeom>
          <a:noFill/>
          <a:ln>
            <a:noFill/>
          </a:ln>
        </p:spPr>
        <p:txBody>
          <a:bodyPr anchorCtr="0" anchor="t" bIns="91425" lIns="91425" rIns="91425" tIns="91425">
            <a:noAutofit/>
          </a:bodyPr>
          <a:lstStyle/>
          <a:p>
            <a:pPr indent="-381000" lvl="0" marL="457200" marR="0" rtl="0" algn="l">
              <a:lnSpc>
                <a:spcPct val="20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Pack Leader- Rohit P Nair </a:t>
            </a:r>
            <a:r>
              <a:rPr lang="en" sz="2400">
                <a:solidFill>
                  <a:srgbClr val="0B5394"/>
                </a:solidFill>
              </a:rPr>
              <a:t>(@rohitnohair)</a:t>
            </a:r>
          </a:p>
          <a:p>
            <a:pPr indent="-381000" lvl="0" marL="457200" marR="0" rtl="0" algn="l">
              <a:lnSpc>
                <a:spcPct val="20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Bean Counter- Sidhart N</a:t>
            </a:r>
            <a:r>
              <a:rPr lang="en" sz="2400">
                <a:solidFill>
                  <a:srgbClr val="0B5394"/>
                </a:solidFill>
              </a:rPr>
              <a:t>. </a:t>
            </a:r>
            <a:r>
              <a:rPr b="0" baseline="0" i="0" lang="en" sz="2400" u="none" cap="none" strike="noStrike">
                <a:solidFill>
                  <a:srgbClr val="0B5394"/>
                </a:solidFill>
                <a:latin typeface="Arial"/>
                <a:ea typeface="Arial"/>
                <a:cs typeface="Arial"/>
                <a:sym typeface="Arial"/>
              </a:rPr>
              <a:t>(@SiduNambiar14)</a:t>
            </a:r>
          </a:p>
          <a:p>
            <a:pPr indent="-381000" lvl="0" marL="457200" marR="0" rtl="0" algn="l">
              <a:lnSpc>
                <a:spcPct val="20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Flyer Passer - Reyan Kazi (@kanyewest)</a:t>
            </a:r>
          </a:p>
          <a:p>
            <a:pPr indent="-381000" lvl="0" marL="457200" marR="0" rtl="0" algn="l">
              <a:lnSpc>
                <a:spcPct val="20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Computer Boy- Rohit R Nair </a:t>
            </a:r>
            <a:r>
              <a:rPr lang="en" sz="2400">
                <a:solidFill>
                  <a:srgbClr val="0B5394"/>
                </a:solidFill>
              </a:rPr>
              <a:t>(@rohitand1)</a:t>
            </a:r>
          </a:p>
          <a:p>
            <a:pPr indent="-381000" lvl="0" marL="457200" marR="0" rtl="0" algn="l">
              <a:lnSpc>
                <a:spcPct val="200000"/>
              </a:lnSpc>
              <a:spcBef>
                <a:spcPts val="0"/>
              </a:spcBef>
              <a:spcAft>
                <a:spcPts val="0"/>
              </a:spcAft>
              <a:buClr>
                <a:srgbClr val="0B5394"/>
              </a:buClr>
              <a:buSzPct val="100000"/>
              <a:buFont typeface="Arial"/>
              <a:buChar char="●"/>
            </a:pPr>
            <a:r>
              <a:rPr lang="en" sz="2400">
                <a:solidFill>
                  <a:srgbClr val="0B5394"/>
                </a:solidFill>
              </a:rPr>
              <a:t>Old Guy- Chirag G. (@ChicagoGupta)</a:t>
            </a:r>
          </a:p>
        </p:txBody>
      </p:sp>
      <p:pic>
        <p:nvPicPr>
          <p:cNvPr id="149" name="Shape 149"/>
          <p:cNvPicPr preferRelativeResize="0"/>
          <p:nvPr/>
        </p:nvPicPr>
        <p:blipFill rotWithShape="1">
          <a:blip r:embed="rId3">
            <a:alphaModFix/>
          </a:blip>
          <a:srcRect b="0" l="0" r="0" t="0"/>
          <a:stretch/>
        </p:blipFill>
        <p:spPr>
          <a:xfrm>
            <a:off x="7415700" y="-48425"/>
            <a:ext cx="1728299" cy="1251599"/>
          </a:xfrm>
          <a:prstGeom prst="rect">
            <a:avLst/>
          </a:prstGeom>
          <a:noFill/>
          <a:ln>
            <a:noFill/>
          </a:ln>
        </p:spPr>
      </p:pic>
      <p:pic>
        <p:nvPicPr>
          <p:cNvPr id="150" name="Shape 150"/>
          <p:cNvPicPr preferRelativeResize="0"/>
          <p:nvPr/>
        </p:nvPicPr>
        <p:blipFill>
          <a:blip r:embed="rId4">
            <a:alphaModFix/>
          </a:blip>
          <a:stretch>
            <a:fillRect/>
          </a:stretch>
        </p:blipFill>
        <p:spPr>
          <a:xfrm>
            <a:off x="845012" y="4456675"/>
            <a:ext cx="804474" cy="685350"/>
          </a:xfrm>
          <a:prstGeom prst="rect">
            <a:avLst/>
          </a:prstGeom>
          <a:noFill/>
          <a:ln>
            <a:noFill/>
          </a:ln>
        </p:spPr>
      </p:pic>
      <p:pic>
        <p:nvPicPr>
          <p:cNvPr id="151" name="Shape 151"/>
          <p:cNvPicPr preferRelativeResize="0"/>
          <p:nvPr/>
        </p:nvPicPr>
        <p:blipFill rotWithShape="1">
          <a:blip r:embed="rId5">
            <a:alphaModFix/>
          </a:blip>
          <a:srcRect b="0" l="0" r="0" t="7680"/>
          <a:stretch/>
        </p:blipFill>
        <p:spPr>
          <a:xfrm>
            <a:off x="845000" y="1245100"/>
            <a:ext cx="804475" cy="742648"/>
          </a:xfrm>
          <a:prstGeom prst="rect">
            <a:avLst/>
          </a:prstGeom>
          <a:noFill/>
          <a:ln>
            <a:noFill/>
          </a:ln>
        </p:spPr>
      </p:pic>
      <p:pic>
        <p:nvPicPr>
          <p:cNvPr id="152" name="Shape 152"/>
          <p:cNvPicPr preferRelativeResize="0"/>
          <p:nvPr/>
        </p:nvPicPr>
        <p:blipFill rotWithShape="1">
          <a:blip r:embed="rId6">
            <a:alphaModFix/>
          </a:blip>
          <a:srcRect b="38356" l="16710" r="22168" t="21898"/>
          <a:stretch/>
        </p:blipFill>
        <p:spPr>
          <a:xfrm>
            <a:off x="844950" y="3680125"/>
            <a:ext cx="804600" cy="737100"/>
          </a:xfrm>
          <a:prstGeom prst="rect">
            <a:avLst/>
          </a:prstGeom>
          <a:noFill/>
          <a:ln>
            <a:noFill/>
          </a:ln>
        </p:spPr>
      </p:pic>
      <p:pic>
        <p:nvPicPr>
          <p:cNvPr id="153" name="Shape 153"/>
          <p:cNvPicPr preferRelativeResize="0"/>
          <p:nvPr/>
        </p:nvPicPr>
        <p:blipFill rotWithShape="1">
          <a:blip r:embed="rId7">
            <a:alphaModFix/>
          </a:blip>
          <a:srcRect b="42290" l="34145" r="45206" t="23820"/>
          <a:stretch/>
        </p:blipFill>
        <p:spPr>
          <a:xfrm>
            <a:off x="845025" y="2022642"/>
            <a:ext cx="804448" cy="742657"/>
          </a:xfrm>
          <a:prstGeom prst="rect">
            <a:avLst/>
          </a:prstGeom>
          <a:noFill/>
          <a:ln>
            <a:noFill/>
          </a:ln>
        </p:spPr>
      </p:pic>
      <p:pic>
        <p:nvPicPr>
          <p:cNvPr id="154" name="Shape 154"/>
          <p:cNvPicPr preferRelativeResize="0"/>
          <p:nvPr/>
        </p:nvPicPr>
        <p:blipFill rotWithShape="1">
          <a:blip r:embed="rId8">
            <a:alphaModFix/>
          </a:blip>
          <a:srcRect b="15083" l="38732" r="0" t="26522"/>
          <a:stretch/>
        </p:blipFill>
        <p:spPr>
          <a:xfrm>
            <a:off x="825225" y="2836199"/>
            <a:ext cx="844043" cy="8044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449400" y="340550"/>
            <a:ext cx="7634099" cy="1013999"/>
          </a:xfrm>
          <a:prstGeom prst="rect">
            <a:avLst/>
          </a:prstGeom>
          <a:noFill/>
          <a:ln>
            <a:noFill/>
          </a:ln>
        </p:spPr>
        <p:txBody>
          <a:bodyPr anchorCtr="0" anchor="b" bIns="91425" lIns="91425" rIns="91425" tIns="91425">
            <a:noAutofit/>
          </a:bodyPr>
          <a:lstStyle/>
          <a:p>
            <a:pPr indent="0" lvl="0" marL="0" marR="0" rtl="0" algn="l">
              <a:lnSpc>
                <a:spcPct val="115000"/>
              </a:lnSpc>
              <a:spcBef>
                <a:spcPts val="0"/>
              </a:spcBef>
              <a:spcAft>
                <a:spcPts val="0"/>
              </a:spcAft>
              <a:buClr>
                <a:schemeClr val="lt1"/>
              </a:buClr>
              <a:buSzPct val="25000"/>
              <a:buFont typeface="Arial"/>
              <a:buNone/>
            </a:pPr>
            <a:r>
              <a:rPr b="1" baseline="0" i="0" lang="en" sz="3600" u="none" cap="none" strike="noStrike">
                <a:solidFill>
                  <a:schemeClr val="lt1"/>
                </a:solidFill>
                <a:latin typeface="Droid Serif"/>
                <a:ea typeface="Droid Serif"/>
                <a:cs typeface="Droid Serif"/>
                <a:sym typeface="Droid Serif"/>
              </a:rPr>
              <a:t>Values and Vision </a:t>
            </a:r>
            <a:br>
              <a:rPr b="1" baseline="0" i="0" lang="en" sz="3600" u="none" cap="none" strike="noStrike">
                <a:solidFill>
                  <a:schemeClr val="lt1"/>
                </a:solidFill>
                <a:latin typeface="Droid Serif"/>
                <a:ea typeface="Droid Serif"/>
                <a:cs typeface="Droid Serif"/>
                <a:sym typeface="Droid Serif"/>
              </a:rPr>
            </a:br>
            <a:r>
              <a:rPr b="1" baseline="0" i="0" lang="en" sz="3600" u="none" cap="none" strike="noStrike">
                <a:solidFill>
                  <a:schemeClr val="lt1"/>
                </a:solidFill>
                <a:latin typeface="Droid Serif"/>
                <a:ea typeface="Droid Serif"/>
                <a:cs typeface="Droid Serif"/>
                <a:sym typeface="Droid Serif"/>
              </a:rPr>
              <a:t>Mission and Goals </a:t>
            </a:r>
          </a:p>
        </p:txBody>
      </p:sp>
      <p:sp>
        <p:nvSpPr>
          <p:cNvPr id="160" name="Shape 160"/>
          <p:cNvSpPr txBox="1"/>
          <p:nvPr/>
        </p:nvSpPr>
        <p:spPr>
          <a:xfrm>
            <a:off x="90050" y="1184350"/>
            <a:ext cx="8902499" cy="3837899"/>
          </a:xfrm>
          <a:prstGeom prst="rect">
            <a:avLst/>
          </a:prstGeom>
          <a:noFill/>
          <a:ln>
            <a:noFill/>
          </a:ln>
        </p:spPr>
        <p:txBody>
          <a:bodyPr anchorCtr="0" anchor="t" bIns="91425" lIns="91425" rIns="91425" tIns="91425">
            <a:noAutofit/>
          </a:bodyPr>
          <a:lstStyle/>
          <a:p>
            <a:pPr indent="-368300" lvl="0" marL="457200" marR="0" rtl="0" algn="l">
              <a:lnSpc>
                <a:spcPct val="150000"/>
              </a:lnSpc>
              <a:spcBef>
                <a:spcPts val="0"/>
              </a:spcBef>
              <a:spcAft>
                <a:spcPts val="0"/>
              </a:spcAft>
              <a:buClr>
                <a:srgbClr val="0B5394"/>
              </a:buClr>
              <a:buSzPct val="100000"/>
              <a:buFont typeface="Arial"/>
              <a:buChar char="●"/>
            </a:pPr>
            <a:r>
              <a:rPr b="0" baseline="0" i="0" lang="en" sz="2200" u="none" cap="none" strike="noStrike">
                <a:solidFill>
                  <a:srgbClr val="0B5394"/>
                </a:solidFill>
                <a:latin typeface="Arial"/>
                <a:ea typeface="Arial"/>
                <a:cs typeface="Arial"/>
                <a:sym typeface="Arial"/>
              </a:rPr>
              <a:t>Our vision is to become the global exchange of app companies and consumers </a:t>
            </a:r>
          </a:p>
          <a:p>
            <a:pPr indent="-368300" lvl="0" marL="457200" marR="0" rtl="0" algn="l">
              <a:lnSpc>
                <a:spcPct val="150000"/>
              </a:lnSpc>
              <a:spcBef>
                <a:spcPts val="0"/>
              </a:spcBef>
              <a:spcAft>
                <a:spcPts val="0"/>
              </a:spcAft>
              <a:buClr>
                <a:srgbClr val="0B5394"/>
              </a:buClr>
              <a:buSzPct val="100000"/>
              <a:buFont typeface="Arial"/>
              <a:buChar char="●"/>
            </a:pPr>
            <a:r>
              <a:rPr b="0" baseline="0" i="0" lang="en" sz="2200" u="none" cap="none" strike="noStrike">
                <a:solidFill>
                  <a:srgbClr val="0B5394"/>
                </a:solidFill>
                <a:latin typeface="Arial"/>
                <a:ea typeface="Arial"/>
                <a:cs typeface="Arial"/>
                <a:sym typeface="Arial"/>
              </a:rPr>
              <a:t>Values include: Simplicity, coordination, and resourcefulness</a:t>
            </a:r>
          </a:p>
          <a:p>
            <a:pPr indent="-368300" lvl="0" marL="457200" marR="0" rtl="0" algn="l">
              <a:lnSpc>
                <a:spcPct val="150000"/>
              </a:lnSpc>
              <a:spcBef>
                <a:spcPts val="0"/>
              </a:spcBef>
              <a:spcAft>
                <a:spcPts val="0"/>
              </a:spcAft>
              <a:buClr>
                <a:srgbClr val="0B5394"/>
              </a:buClr>
              <a:buSzPct val="100000"/>
              <a:buFont typeface="Arial"/>
              <a:buChar char="●"/>
            </a:pPr>
            <a:r>
              <a:rPr b="0" baseline="0" i="0" lang="en" sz="2200" u="none" cap="none" strike="noStrike">
                <a:solidFill>
                  <a:srgbClr val="0B5394"/>
                </a:solidFill>
                <a:latin typeface="Arial"/>
                <a:ea typeface="Arial"/>
                <a:cs typeface="Arial"/>
                <a:sym typeface="Arial"/>
              </a:rPr>
              <a:t>Goals</a:t>
            </a:r>
          </a:p>
          <a:p>
            <a:pPr indent="-368300" lvl="1" marL="914400" marR="0" rtl="0" algn="l">
              <a:lnSpc>
                <a:spcPct val="150000"/>
              </a:lnSpc>
              <a:spcBef>
                <a:spcPts val="0"/>
              </a:spcBef>
              <a:spcAft>
                <a:spcPts val="0"/>
              </a:spcAft>
              <a:buClr>
                <a:srgbClr val="0B5394"/>
              </a:buClr>
              <a:buSzPct val="100000"/>
              <a:buFont typeface="Arial"/>
              <a:buChar char="○"/>
            </a:pPr>
            <a:r>
              <a:rPr b="0" baseline="0" i="0" lang="en" sz="2200" u="none" cap="none" strike="noStrike">
                <a:solidFill>
                  <a:srgbClr val="0B5394"/>
                </a:solidFill>
                <a:latin typeface="Arial"/>
                <a:ea typeface="Arial"/>
                <a:cs typeface="Arial"/>
                <a:sym typeface="Arial"/>
              </a:rPr>
              <a:t>Build a network of users</a:t>
            </a:r>
          </a:p>
          <a:p>
            <a:pPr indent="-368300" lvl="1" marL="914400" marR="0" rtl="0" algn="l">
              <a:lnSpc>
                <a:spcPct val="150000"/>
              </a:lnSpc>
              <a:spcBef>
                <a:spcPts val="0"/>
              </a:spcBef>
              <a:spcAft>
                <a:spcPts val="0"/>
              </a:spcAft>
              <a:buClr>
                <a:srgbClr val="0B5394"/>
              </a:buClr>
              <a:buSzPct val="100000"/>
              <a:buFont typeface="Arial"/>
              <a:buChar char="○"/>
            </a:pPr>
            <a:r>
              <a:rPr b="0" baseline="0" i="0" lang="en" sz="2200" u="none" cap="none" strike="noStrike">
                <a:solidFill>
                  <a:srgbClr val="0B5394"/>
                </a:solidFill>
                <a:latin typeface="Arial"/>
                <a:ea typeface="Arial"/>
                <a:cs typeface="Arial"/>
                <a:sym typeface="Arial"/>
              </a:rPr>
              <a:t>Cater specialized results</a:t>
            </a:r>
          </a:p>
          <a:p>
            <a:pPr indent="-368300" lvl="1" marL="914400" marR="0" rtl="0" algn="l">
              <a:lnSpc>
                <a:spcPct val="150000"/>
              </a:lnSpc>
              <a:spcBef>
                <a:spcPts val="0"/>
              </a:spcBef>
              <a:spcAft>
                <a:spcPts val="0"/>
              </a:spcAft>
              <a:buClr>
                <a:srgbClr val="0B5394"/>
              </a:buClr>
              <a:buSzPct val="100000"/>
              <a:buFont typeface="Arial"/>
              <a:buChar char="○"/>
            </a:pPr>
            <a:r>
              <a:rPr b="0" baseline="0" i="0" lang="en" sz="2200" u="none" cap="none" strike="noStrike">
                <a:solidFill>
                  <a:srgbClr val="0B5394"/>
                </a:solidFill>
                <a:latin typeface="Arial"/>
                <a:ea typeface="Arial"/>
                <a:cs typeface="Arial"/>
                <a:sym typeface="Arial"/>
              </a:rPr>
              <a:t>Increase downloads for client apps</a:t>
            </a:r>
          </a:p>
          <a:p>
            <a:pPr indent="-368300" lvl="1" marL="914400" marR="0" rtl="0" algn="l">
              <a:lnSpc>
                <a:spcPct val="150000"/>
              </a:lnSpc>
              <a:spcBef>
                <a:spcPts val="0"/>
              </a:spcBef>
              <a:spcAft>
                <a:spcPts val="0"/>
              </a:spcAft>
              <a:buClr>
                <a:srgbClr val="0B5394"/>
              </a:buClr>
              <a:buSzPct val="100000"/>
              <a:buFont typeface="Arial"/>
              <a:buChar char="○"/>
            </a:pPr>
            <a:r>
              <a:rPr b="0" baseline="0" i="0" lang="en" sz="2200" u="none" cap="none" strike="noStrike">
                <a:solidFill>
                  <a:srgbClr val="0B5394"/>
                </a:solidFill>
                <a:latin typeface="Arial"/>
                <a:ea typeface="Arial"/>
                <a:cs typeface="Arial"/>
                <a:sym typeface="Arial"/>
              </a:rPr>
              <a:t>Collect tolls</a:t>
            </a:r>
          </a:p>
        </p:txBody>
      </p:sp>
      <p:sp>
        <p:nvSpPr>
          <p:cNvPr id="161" name="Shape 161"/>
          <p:cNvSpPr txBox="1"/>
          <p:nvPr/>
        </p:nvSpPr>
        <p:spPr>
          <a:xfrm>
            <a:off x="3365225" y="2070900"/>
            <a:ext cx="6482700" cy="7562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pic>
        <p:nvPicPr>
          <p:cNvPr id="162" name="Shape 162"/>
          <p:cNvPicPr preferRelativeResize="0"/>
          <p:nvPr/>
        </p:nvPicPr>
        <p:blipFill rotWithShape="1">
          <a:blip r:embed="rId3">
            <a:alphaModFix/>
          </a:blip>
          <a:srcRect b="0" l="0" r="0" t="0"/>
          <a:stretch/>
        </p:blipFill>
        <p:spPr>
          <a:xfrm>
            <a:off x="7415700" y="-48425"/>
            <a:ext cx="1728299" cy="12515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457200" y="101100"/>
            <a:ext cx="7315499" cy="10139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r>
              <a:rPr b="1" baseline="0" i="0" lang="en" sz="4400" u="none" cap="none" strike="noStrike">
                <a:solidFill>
                  <a:schemeClr val="lt1"/>
                </a:solidFill>
                <a:latin typeface="Droid Serif"/>
                <a:ea typeface="Droid Serif"/>
                <a:cs typeface="Droid Serif"/>
                <a:sym typeface="Droid Serif"/>
              </a:rPr>
              <a:t>LLC STUFF</a:t>
            </a:r>
          </a:p>
        </p:txBody>
      </p:sp>
      <p:sp>
        <p:nvSpPr>
          <p:cNvPr id="168" name="Shape 168"/>
          <p:cNvSpPr txBox="1"/>
          <p:nvPr/>
        </p:nvSpPr>
        <p:spPr>
          <a:xfrm>
            <a:off x="457200" y="1257700"/>
            <a:ext cx="7680900" cy="3069000"/>
          </a:xfrm>
          <a:prstGeom prst="rect">
            <a:avLst/>
          </a:prstGeom>
          <a:noFill/>
          <a:ln>
            <a:noFill/>
          </a:ln>
        </p:spPr>
        <p:txBody>
          <a:bodyPr anchorCtr="0" anchor="t" bIns="91425" lIns="91425" rIns="91425" tIns="91425">
            <a:noAutofit/>
          </a:bodyPr>
          <a:lstStyle/>
          <a:p>
            <a:pPr indent="-381000" lvl="0" marL="457200" marR="0" rtl="0" algn="l">
              <a:lnSpc>
                <a:spcPct val="20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Limited Liability Company based in the DFW are</a:t>
            </a:r>
          </a:p>
          <a:p>
            <a:pPr indent="-381000" lvl="0" marL="457200" marR="0" rtl="0" algn="l">
              <a:lnSpc>
                <a:spcPct val="20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Main Office: 1207 Windmere Way Suite #2 Allen, TX 75013</a:t>
            </a:r>
          </a:p>
          <a:p>
            <a:pPr indent="-381000" lvl="0" marL="457200" marR="0" rtl="0" algn="l">
              <a:lnSpc>
                <a:spcPct val="200000"/>
              </a:lnSpc>
              <a:spcBef>
                <a:spcPts val="0"/>
              </a:spcBef>
              <a:spcAft>
                <a:spcPts val="0"/>
              </a:spcAft>
              <a:buClr>
                <a:srgbClr val="0B5394"/>
              </a:buClr>
              <a:buSzPct val="100000"/>
              <a:buFont typeface="Arial"/>
              <a:buChar char="●"/>
            </a:pPr>
            <a:r>
              <a:rPr b="0" baseline="0" i="0" lang="en" sz="2400" u="none" cap="none" strike="noStrike">
                <a:solidFill>
                  <a:srgbClr val="0B5394"/>
                </a:solidFill>
                <a:latin typeface="Arial"/>
                <a:ea typeface="Arial"/>
                <a:cs typeface="Arial"/>
                <a:sym typeface="Arial"/>
              </a:rPr>
              <a:t>Development Office: 4048 Legacy Trail Suite #3 Carrollton, TX 75010</a:t>
            </a:r>
          </a:p>
        </p:txBody>
      </p:sp>
      <p:pic>
        <p:nvPicPr>
          <p:cNvPr id="169" name="Shape 169"/>
          <p:cNvPicPr preferRelativeResize="0"/>
          <p:nvPr/>
        </p:nvPicPr>
        <p:blipFill rotWithShape="1">
          <a:blip r:embed="rId3">
            <a:alphaModFix/>
          </a:blip>
          <a:srcRect b="0" l="0" r="0" t="0"/>
          <a:stretch/>
        </p:blipFill>
        <p:spPr>
          <a:xfrm>
            <a:off x="7415700" y="-48425"/>
            <a:ext cx="1728299" cy="12515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