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kPSL-y1HhL4" TargetMode="External"/><Relationship Id="rId5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png"/><Relationship Id="rId3" Type="http://schemas.openxmlformats.org/officeDocument/2006/relationships/hyperlink" Target="https://docs.google.com/spreadsheets/d/1ioQC0q3gzzv3DlDaoz5n47MG4JNuJkkB_xbfivmM6Ok/edit?usp=sharing" TargetMode="Externa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6.png"/><Relationship Id="rId3" Type="http://schemas.openxmlformats.org/officeDocument/2006/relationships/image" Target="../media/image04.png"/><Relationship Id="rId5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Illumiloop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TYE Dallas 2015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Production/Manufacturing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52953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Alibaba will provide us with the parts and will ship them to the US where we will manufacture product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we will outsource our production to China manufacturer 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storage and delivery will primarily take place in our individual garages for the first quarter of sales</a:t>
            </a:r>
          </a:p>
        </p:txBody>
      </p:sp>
      <p:sp>
        <p:nvSpPr>
          <p:cNvPr id="95" name="Shape 95">
            <a:hlinkClick r:id="rId4"/>
          </p:cNvPr>
          <p:cNvSpPr/>
          <p:nvPr/>
        </p:nvSpPr>
        <p:spPr>
          <a:xfrm>
            <a:off x="5978500" y="1611133"/>
            <a:ext cx="2708300" cy="203120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 txBox="1"/>
          <p:nvPr/>
        </p:nvSpPr>
        <p:spPr>
          <a:xfrm>
            <a:off x="6044000" y="3704500"/>
            <a:ext cx="2577299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Similar operational plan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Fulfillment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originally customers will order our product through our website where we will receive the order details and ship the necessary product from our own garages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as our business grows rapidly we hope to run fulfillment through an alternate fulfillment service company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Amazon Fulfillment Services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Financials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Link to Financials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11532" l="0" r="0" t="26227"/>
          <a:stretch/>
        </p:blipFill>
        <p:spPr>
          <a:xfrm>
            <a:off x="652687" y="1898425"/>
            <a:ext cx="7838623" cy="2807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23545" l="0" r="62706" t="18630"/>
          <a:stretch/>
        </p:blipFill>
        <p:spPr>
          <a:xfrm>
            <a:off x="2338375" y="1063375"/>
            <a:ext cx="4467250" cy="38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Unit Economics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Financial Detail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26385" l="0" r="16226" t="26380"/>
          <a:stretch/>
        </p:blipFill>
        <p:spPr>
          <a:xfrm>
            <a:off x="284800" y="1558800"/>
            <a:ext cx="8574399" cy="27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Summary and Next Steps</a:t>
            </a:r>
          </a:p>
        </p:txBody>
      </p:sp>
      <p:sp>
        <p:nvSpPr>
          <p:cNvPr id="127" name="Shape 127"/>
          <p:cNvSpPr/>
          <p:nvPr/>
        </p:nvSpPr>
        <p:spPr>
          <a:xfrm>
            <a:off x="483950" y="131682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1-3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-begin ordering shipments</a:t>
            </a:r>
          </a:p>
        </p:txBody>
      </p:sp>
      <p:cxnSp>
        <p:nvCxnSpPr>
          <p:cNvPr id="128" name="Shape 128"/>
          <p:cNvCxnSpPr>
            <a:stCxn id="127" idx="3"/>
            <a:endCxn id="129" idx="1"/>
          </p:cNvCxnSpPr>
          <p:nvPr/>
        </p:nvCxnSpPr>
        <p:spPr>
          <a:xfrm flipH="1" rot="10800000">
            <a:off x="2172049" y="1744925"/>
            <a:ext cx="1569300" cy="6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0" name="Shape 130"/>
          <p:cNvSpPr txBox="1"/>
          <p:nvPr/>
        </p:nvSpPr>
        <p:spPr>
          <a:xfrm>
            <a:off x="552750" y="3804175"/>
            <a:ext cx="8038500" cy="95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419100" lvl="0" marL="457200" rtl="0">
              <a:spcBef>
                <a:spcPts val="60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requesting $2,800 in funding from investors </a:t>
            </a:r>
          </a:p>
        </p:txBody>
      </p:sp>
      <p:sp>
        <p:nvSpPr>
          <p:cNvPr id="129" name="Shape 129"/>
          <p:cNvSpPr/>
          <p:nvPr/>
        </p:nvSpPr>
        <p:spPr>
          <a:xfrm>
            <a:off x="3741325" y="131637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4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-begin online sales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-execute marketing</a:t>
            </a:r>
          </a:p>
        </p:txBody>
      </p:sp>
      <p:sp>
        <p:nvSpPr>
          <p:cNvPr id="131" name="Shape 131"/>
          <p:cNvSpPr/>
          <p:nvPr/>
        </p:nvSpPr>
        <p:spPr>
          <a:xfrm>
            <a:off x="6998700" y="131682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10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-break even</a:t>
            </a:r>
          </a:p>
        </p:txBody>
      </p:sp>
      <p:cxnSp>
        <p:nvCxnSpPr>
          <p:cNvPr id="132" name="Shape 132"/>
          <p:cNvCxnSpPr/>
          <p:nvPr/>
        </p:nvCxnSpPr>
        <p:spPr>
          <a:xfrm flipH="1" rot="10800000">
            <a:off x="5429425" y="1745225"/>
            <a:ext cx="1569300" cy="5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3" name="Shape 133"/>
          <p:cNvCxnSpPr>
            <a:stCxn id="131" idx="3"/>
          </p:cNvCxnSpPr>
          <p:nvPr/>
        </p:nvCxnSpPr>
        <p:spPr>
          <a:xfrm flipH="1" rot="10800000">
            <a:off x="8686799" y="1744625"/>
            <a:ext cx="677400" cy="9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4" name="Shape 134"/>
          <p:cNvSpPr/>
          <p:nvPr/>
        </p:nvSpPr>
        <p:spPr>
          <a:xfrm>
            <a:off x="483950" y="242767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10+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-sell and make profit</a:t>
            </a:r>
          </a:p>
        </p:txBody>
      </p:sp>
      <p:cxnSp>
        <p:nvCxnSpPr>
          <p:cNvPr id="135" name="Shape 135"/>
          <p:cNvCxnSpPr>
            <a:endCxn id="134" idx="1"/>
          </p:cNvCxnSpPr>
          <p:nvPr/>
        </p:nvCxnSpPr>
        <p:spPr>
          <a:xfrm flipH="1" rot="10800000">
            <a:off x="49" y="2856375"/>
            <a:ext cx="483900" cy="24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" name="Shape 136"/>
          <p:cNvCxnSpPr/>
          <p:nvPr/>
        </p:nvCxnSpPr>
        <p:spPr>
          <a:xfrm flipH="1" rot="10800000">
            <a:off x="2172050" y="2856075"/>
            <a:ext cx="1569300" cy="5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7" name="Shape 137"/>
          <p:cNvSpPr/>
          <p:nvPr/>
        </p:nvSpPr>
        <p:spPr>
          <a:xfrm>
            <a:off x="3741325" y="242677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15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-sell at small boutiques and mall kiosks</a:t>
            </a:r>
          </a:p>
        </p:txBody>
      </p:sp>
      <p:cxnSp>
        <p:nvCxnSpPr>
          <p:cNvPr id="138" name="Shape 138"/>
          <p:cNvCxnSpPr/>
          <p:nvPr/>
        </p:nvCxnSpPr>
        <p:spPr>
          <a:xfrm flipH="1" rot="10800000">
            <a:off x="5429425" y="2855175"/>
            <a:ext cx="1569300" cy="599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9" name="Shape 139"/>
          <p:cNvSpPr/>
          <p:nvPr/>
        </p:nvSpPr>
        <p:spPr>
          <a:xfrm>
            <a:off x="6998700" y="2427675"/>
            <a:ext cx="1688099" cy="8574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latin typeface="Cambria"/>
                <a:ea typeface="Cambria"/>
                <a:cs typeface="Cambria"/>
                <a:sym typeface="Cambria"/>
              </a:rPr>
              <a:t>Month 24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-sell at big retail shops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-more products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237425" y="2172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The Crew </a:t>
            </a:r>
          </a:p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37431" y="1205618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Divya Viswanathan - CEO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Riya Gupta - CMO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Lucas Gates - CTO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Navnit Mohan - CFO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Shameer Soni - Mentor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The Problem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difficulty finding items in bags in the dark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often results in extreme frustration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wasted time searching within the depths of bags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often causes embarrassment 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potential safety risk when looking for keys outside home </a:t>
            </a:r>
          </a:p>
          <a:p>
            <a:pPr indent="-381000" lvl="1" marL="91440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time wasted often can be used to do far more productive things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200150"/>
            <a:ext cx="8229600" cy="3486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 string of LED lights attaches to the bag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mini clips attach to the lining of the bag and are stuck onto the string of lights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can attach to a multitude of bags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can be moved from bag-to-bag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Our Solution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1947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Product Overview</a:t>
            </a: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200150"/>
            <a:ext cx="4675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priced at $4.99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 string of LED lights with mini clips integrated into to the string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the clips attach to the bag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 switch near the battery turns it on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uses a button cell battery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825" y="1379636"/>
            <a:ext cx="3178972" cy="238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Target Audience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295175"/>
            <a:ext cx="8229600" cy="26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primarily for women with purses (age 18+)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high school-college age students with backpacks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males with computer bags, briefcases, etc. (age 25+)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1947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Sales Plan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initial sales through company website during product evolution 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branch out into retail soon after, including major retail stores that appeal to our target audience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 mall kiosks/boutiques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Macy’s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➢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JCPenney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Marketing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talk to friends about our solution to the problem they undoubtedly have (and ask them to recommend to other friends)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❖"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start pages on social media to popularize our product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❖"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start a website to make the product easily-accessible and easily-purchasable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❖"/>
            </a:pPr>
            <a:r>
              <a:rPr lang="en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we break even and have large-scale distribution, we will begin to allocate a portion of our profit to advertising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75975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Berkshire Swash"/>
                <a:ea typeface="Berkshire Swash"/>
                <a:cs typeface="Berkshire Swash"/>
                <a:sym typeface="Berkshire Swash"/>
              </a:rPr>
              <a:t>Competition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89787"/>
            <a:ext cx="1742999" cy="126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275" y="1063375"/>
            <a:ext cx="1743000" cy="158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3800" y="1083450"/>
            <a:ext cx="1743000" cy="15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57200" y="2577975"/>
            <a:ext cx="1742999" cy="158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Adafruit: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$27.45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do it yourself in purse lights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buy supplies, stitch in yourself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3442950" y="2451550"/>
            <a:ext cx="2258099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Glitzsee: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$8.50 each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LED light in container styles as jewel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shake bag to turn light on for 15 minutes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87100" y="2643950"/>
            <a:ext cx="1856399" cy="13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MoMA Light: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$10.00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connect to purse strap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dangled into bag to illuminate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57200" y="3700925"/>
            <a:ext cx="2031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Problem: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must stitch in yourself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takes time and effort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442950" y="3593975"/>
            <a:ext cx="2258099" cy="12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Problem: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can be hidden under contents of bag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shaking of the bag can harm products within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858300" y="3700925"/>
            <a:ext cx="1914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Problem: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dangles off purse strap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- constantly needs to hold power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latin typeface="Berkshire Swash"/>
              <a:ea typeface="Berkshire Swash"/>
              <a:cs typeface="Berkshire Swash"/>
              <a:sym typeface="Berkshire Swash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